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85" r:id="rId3"/>
    <p:sldId id="336" r:id="rId4"/>
    <p:sldId id="286" r:id="rId5"/>
    <p:sldId id="257" r:id="rId6"/>
    <p:sldId id="287" r:id="rId7"/>
    <p:sldId id="300" r:id="rId8"/>
    <p:sldId id="288" r:id="rId9"/>
    <p:sldId id="301" r:id="rId10"/>
    <p:sldId id="289" r:id="rId11"/>
    <p:sldId id="293" r:id="rId12"/>
    <p:sldId id="290" r:id="rId13"/>
    <p:sldId id="297" r:id="rId14"/>
    <p:sldId id="291" r:id="rId15"/>
    <p:sldId id="292" r:id="rId16"/>
    <p:sldId id="294" r:id="rId17"/>
    <p:sldId id="295" r:id="rId18"/>
    <p:sldId id="296" r:id="rId19"/>
    <p:sldId id="298" r:id="rId20"/>
    <p:sldId id="322" r:id="rId21"/>
    <p:sldId id="314" r:id="rId22"/>
    <p:sldId id="315" r:id="rId23"/>
    <p:sldId id="316" r:id="rId24"/>
    <p:sldId id="317" r:id="rId25"/>
    <p:sldId id="318" r:id="rId26"/>
    <p:sldId id="319" r:id="rId27"/>
    <p:sldId id="320" r:id="rId28"/>
    <p:sldId id="323" r:id="rId29"/>
    <p:sldId id="321" r:id="rId30"/>
    <p:sldId id="324" r:id="rId31"/>
    <p:sldId id="299" r:id="rId32"/>
    <p:sldId id="325" r:id="rId33"/>
    <p:sldId id="326" r:id="rId34"/>
    <p:sldId id="327" r:id="rId35"/>
    <p:sldId id="328" r:id="rId36"/>
    <p:sldId id="329" r:id="rId37"/>
    <p:sldId id="330" r:id="rId38"/>
    <p:sldId id="331" r:id="rId39"/>
    <p:sldId id="332" r:id="rId40"/>
    <p:sldId id="333" r:id="rId41"/>
    <p:sldId id="334" r:id="rId42"/>
    <p:sldId id="335" r:id="rId43"/>
    <p:sldId id="312"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FB198F-1851-4A5E-AFE5-F3C4B4FD5881}">
  <a:tblStyle styleId="{62FB198F-1851-4A5E-AFE5-F3C4B4FD588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43"/>
  </p:normalViewPr>
  <p:slideViewPr>
    <p:cSldViewPr snapToGrid="0">
      <p:cViewPr varScale="1">
        <p:scale>
          <a:sx n="102" d="100"/>
          <a:sy n="102" d="100"/>
        </p:scale>
        <p:origin x="1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728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048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5305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356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26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337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5803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5569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4565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103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995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22006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1733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93872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5214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0358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89816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54818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4856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3378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030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9216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2237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7913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420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749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2056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064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1" name="Shape 6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06098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950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1" name="Shape 201"/>
          <p:cNvSpPr txBox="1">
            <a:spLocks noGrp="1"/>
          </p:cNvSpPr>
          <p:nvPr>
            <p:ph type="body" idx="1"/>
          </p:nvPr>
        </p:nvSpPr>
        <p:spPr>
          <a:xfrm>
            <a:off x="1131500"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2" name="Shape 202"/>
          <p:cNvSpPr txBox="1">
            <a:spLocks noGrp="1"/>
          </p:cNvSpPr>
          <p:nvPr>
            <p:ph type="body" idx="2"/>
          </p:nvPr>
        </p:nvSpPr>
        <p:spPr>
          <a:xfrm>
            <a:off x="4672562"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3" name="Shape 203"/>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4" name="Shape 204"/>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5" name="Shape 205"/>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08" name="Shape 208"/>
          <p:cNvGrpSpPr/>
          <p:nvPr/>
        </p:nvGrpSpPr>
        <p:grpSpPr>
          <a:xfrm>
            <a:off x="-9525" y="4462475"/>
            <a:ext cx="9167825" cy="595300"/>
            <a:chOff x="-9525" y="4462475"/>
            <a:chExt cx="9167825" cy="595300"/>
          </a:xfrm>
        </p:grpSpPr>
        <p:sp>
          <p:nvSpPr>
            <p:cNvPr id="209" name="Shape 20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1" name="Shape 21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2" name="Shape 212"/>
          <p:cNvGrpSpPr/>
          <p:nvPr/>
        </p:nvGrpSpPr>
        <p:grpSpPr>
          <a:xfrm>
            <a:off x="-42837" y="4443487"/>
            <a:ext cx="9229574" cy="642787"/>
            <a:chOff x="-42837" y="4443487"/>
            <a:chExt cx="9229574" cy="642787"/>
          </a:xfrm>
        </p:grpSpPr>
        <p:sp>
          <p:nvSpPr>
            <p:cNvPr id="213" name="Shape 21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38" name="Shape 238"/>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All graph">
    <p:spTree>
      <p:nvGrpSpPr>
        <p:cNvPr id="1" name="Shape 408"/>
        <p:cNvGrpSpPr/>
        <p:nvPr/>
      </p:nvGrpSpPr>
      <p:grpSpPr>
        <a:xfrm>
          <a:off x="0" y="0"/>
          <a:ext cx="0" cy="0"/>
          <a:chOff x="0" y="0"/>
          <a:chExt cx="0" cy="0"/>
        </a:xfrm>
      </p:grpSpPr>
      <p:sp>
        <p:nvSpPr>
          <p:cNvPr id="409" name="Shape 409"/>
          <p:cNvSpPr/>
          <p:nvPr/>
        </p:nvSpPr>
        <p:spPr>
          <a:xfrm>
            <a:off x="-20075" y="636775"/>
            <a:ext cx="9203950" cy="4550900"/>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0" name="Shape 410"/>
          <p:cNvSpPr/>
          <p:nvPr/>
        </p:nvSpPr>
        <p:spPr>
          <a:xfrm>
            <a:off x="-33475" y="768100"/>
            <a:ext cx="9210650" cy="4406200"/>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11" name="Shape 411"/>
          <p:cNvSpPr/>
          <p:nvPr/>
        </p:nvSpPr>
        <p:spPr>
          <a:xfrm rot="8100000">
            <a:off x="1847980" y="44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rot="8100000">
            <a:off x="6038980" y="72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3" name="Shape 413"/>
          <p:cNvSpPr/>
          <p:nvPr/>
        </p:nvSpPr>
        <p:spPr>
          <a:xfrm rot="8100000">
            <a:off x="7181980" y="76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414" name="Shape 414"/>
          <p:cNvGrpSpPr/>
          <p:nvPr/>
        </p:nvGrpSpPr>
        <p:grpSpPr>
          <a:xfrm>
            <a:off x="-9525" y="652475"/>
            <a:ext cx="9167825" cy="595300"/>
            <a:chOff x="-9525" y="4462475"/>
            <a:chExt cx="9167825" cy="595300"/>
          </a:xfrm>
        </p:grpSpPr>
        <p:sp>
          <p:nvSpPr>
            <p:cNvPr id="415" name="Shape 41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16" name="Shape 41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7" name="Shape 41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18" name="Shape 418"/>
          <p:cNvGrpSpPr/>
          <p:nvPr/>
        </p:nvGrpSpPr>
        <p:grpSpPr>
          <a:xfrm>
            <a:off x="-42837" y="633487"/>
            <a:ext cx="9229574" cy="642787"/>
            <a:chOff x="-42837" y="4443487"/>
            <a:chExt cx="9229574" cy="642787"/>
          </a:xfrm>
        </p:grpSpPr>
        <p:sp>
          <p:nvSpPr>
            <p:cNvPr id="419" name="Shape 41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44" name="Shape 444"/>
          <p:cNvSpPr/>
          <p:nvPr/>
        </p:nvSpPr>
        <p:spPr>
          <a:xfrm>
            <a:off x="2990700" y="77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1085700" y="106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6" name="Shape 446"/>
          <p:cNvSpPr/>
          <p:nvPr/>
        </p:nvSpPr>
        <p:spPr>
          <a:xfrm>
            <a:off x="4895700" y="70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rot="8100000">
            <a:off x="8699949" y="51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ropenscilabs/tabuliz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ffiec.gov/nicpubweb/nicweb/HCSGreaterThan10B.asp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ctrTitle"/>
          </p:nvPr>
        </p:nvSpPr>
        <p:spPr>
          <a:xfrm>
            <a:off x="839972" y="3363425"/>
            <a:ext cx="7618303" cy="1159799"/>
          </a:xfrm>
          <a:prstGeom prst="rect">
            <a:avLst/>
          </a:prstGeom>
        </p:spPr>
        <p:txBody>
          <a:bodyPr lIns="91425" tIns="91425" rIns="91425" bIns="91425" anchor="ctr" anchorCtr="0">
            <a:noAutofit/>
          </a:bodyPr>
          <a:lstStyle/>
          <a:p>
            <a:pPr lvl="0">
              <a:spcBef>
                <a:spcPts val="0"/>
              </a:spcBef>
              <a:buNone/>
            </a:pPr>
            <a:r>
              <a:rPr lang="en" dirty="0"/>
              <a:t>Exploratory Data Analysis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994588" y="0"/>
            <a:ext cx="6996600" cy="715800"/>
          </a:xfrm>
          <a:prstGeom prst="rect">
            <a:avLst/>
          </a:prstGeom>
        </p:spPr>
        <p:txBody>
          <a:bodyPr lIns="91425" tIns="91425" rIns="91425" bIns="91425" anchor="b" anchorCtr="0">
            <a:noAutofit/>
          </a:bodyPr>
          <a:lstStyle/>
          <a:p>
            <a:pPr lvl="0"/>
            <a:r>
              <a:rPr lang="en-US" dirty="0"/>
              <a:t> All banks on the US Map using location information</a:t>
            </a:r>
            <a:endParaRPr lang="en" dirty="0"/>
          </a:p>
        </p:txBody>
      </p:sp>
      <p:pic>
        <p:nvPicPr>
          <p:cNvPr id="5" name="Picture 4"/>
          <p:cNvPicPr>
            <a:picLocks noChangeAspect="1"/>
          </p:cNvPicPr>
          <p:nvPr/>
        </p:nvPicPr>
        <p:blipFill>
          <a:blip r:embed="rId3"/>
          <a:stretch>
            <a:fillRect/>
          </a:stretch>
        </p:blipFill>
        <p:spPr>
          <a:xfrm>
            <a:off x="1531720" y="1095153"/>
            <a:ext cx="6127770" cy="3200833"/>
          </a:xfrm>
          <a:prstGeom prst="rect">
            <a:avLst/>
          </a:prstGeom>
        </p:spPr>
      </p:pic>
      <p:sp>
        <p:nvSpPr>
          <p:cNvPr id="4" name="Shape 459"/>
          <p:cNvSpPr txBox="1"/>
          <p:nvPr/>
        </p:nvSpPr>
        <p:spPr>
          <a:xfrm>
            <a:off x="273470" y="527254"/>
            <a:ext cx="8644270" cy="826499"/>
          </a:xfrm>
          <a:prstGeom prst="rect">
            <a:avLst/>
          </a:prstGeom>
          <a:noFill/>
          <a:ln>
            <a:noFill/>
          </a:ln>
        </p:spPr>
        <p:txBody>
          <a:bodyPr lIns="91425" tIns="91425" rIns="91425" bIns="91425" anchor="t" anchorCtr="0">
            <a:noAutofit/>
          </a:bodyPr>
          <a:lstStyle/>
          <a:p>
            <a:pPr algn="ctr"/>
            <a:r>
              <a:rPr lang="en-US" b="1" dirty="0"/>
              <a:t>All the banks with their total assets and city , highlighted with different colors on the map  </a:t>
            </a:r>
          </a:p>
        </p:txBody>
      </p:sp>
    </p:spTree>
    <p:extLst>
      <p:ext uri="{BB962C8B-B14F-4D97-AF65-F5344CB8AC3E}">
        <p14:creationId xmlns:p14="http://schemas.microsoft.com/office/powerpoint/2010/main" val="3754214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52622" y="106326"/>
            <a:ext cx="7485321" cy="988827"/>
          </a:xfrm>
          <a:prstGeom prst="rect">
            <a:avLst/>
          </a:prstGeom>
        </p:spPr>
        <p:txBody>
          <a:bodyPr lIns="91425" tIns="91425" rIns="91425" bIns="91425" anchor="b" anchorCtr="0">
            <a:noAutofit/>
          </a:bodyPr>
          <a:lstStyle/>
          <a:p>
            <a:r>
              <a:rPr lang="en-US" dirty="0"/>
              <a:t>1.a: Histogram describing the banks by value</a:t>
            </a:r>
            <a:br>
              <a:rPr lang="en-US" dirty="0"/>
            </a:br>
            <a:endParaRPr lang="en" dirty="0"/>
          </a:p>
        </p:txBody>
      </p:sp>
      <p:pic>
        <p:nvPicPr>
          <p:cNvPr id="2" name="Picture 1"/>
          <p:cNvPicPr>
            <a:picLocks noChangeAspect="1"/>
          </p:cNvPicPr>
          <p:nvPr/>
        </p:nvPicPr>
        <p:blipFill>
          <a:blip r:embed="rId3"/>
          <a:stretch>
            <a:fillRect/>
          </a:stretch>
        </p:blipFill>
        <p:spPr>
          <a:xfrm>
            <a:off x="1905715" y="1046596"/>
            <a:ext cx="5779133" cy="3347836"/>
          </a:xfrm>
          <a:prstGeom prst="rect">
            <a:avLst/>
          </a:prstGeom>
        </p:spPr>
      </p:pic>
    </p:spTree>
    <p:extLst>
      <p:ext uri="{BB962C8B-B14F-4D97-AF65-F5344CB8AC3E}">
        <p14:creationId xmlns:p14="http://schemas.microsoft.com/office/powerpoint/2010/main" val="4275634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52622" y="106326"/>
            <a:ext cx="7485321" cy="988827"/>
          </a:xfrm>
          <a:prstGeom prst="rect">
            <a:avLst/>
          </a:prstGeom>
        </p:spPr>
        <p:txBody>
          <a:bodyPr lIns="91425" tIns="91425" rIns="91425" bIns="91425" anchor="b" anchorCtr="0">
            <a:noAutofit/>
          </a:bodyPr>
          <a:lstStyle/>
          <a:p>
            <a:r>
              <a:rPr lang="en-US" dirty="0"/>
              <a:t>1.b: Pie Chart describing the banks by value</a:t>
            </a:r>
            <a:br>
              <a:rPr lang="en-US" dirty="0"/>
            </a:br>
            <a:endParaRPr lang="en" dirty="0"/>
          </a:p>
        </p:txBody>
      </p:sp>
      <p:pic>
        <p:nvPicPr>
          <p:cNvPr id="2" name="Picture 1"/>
          <p:cNvPicPr>
            <a:picLocks noChangeAspect="1"/>
          </p:cNvPicPr>
          <p:nvPr/>
        </p:nvPicPr>
        <p:blipFill>
          <a:blip r:embed="rId3"/>
          <a:stretch>
            <a:fillRect/>
          </a:stretch>
        </p:blipFill>
        <p:spPr>
          <a:xfrm>
            <a:off x="1594882" y="1402176"/>
            <a:ext cx="6018030" cy="3151548"/>
          </a:xfrm>
          <a:prstGeom prst="rect">
            <a:avLst/>
          </a:prstGeom>
        </p:spPr>
      </p:pic>
      <p:sp>
        <p:nvSpPr>
          <p:cNvPr id="4"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Based on 15 quarters, the pie chart represents that, the major portion is occupied by companies like JP Morgan(14%), Bank of America(12%), Citi group(10%), etc. </a:t>
            </a:r>
          </a:p>
        </p:txBody>
      </p:sp>
    </p:spTree>
    <p:extLst>
      <p:ext uri="{BB962C8B-B14F-4D97-AF65-F5344CB8AC3E}">
        <p14:creationId xmlns:p14="http://schemas.microsoft.com/office/powerpoint/2010/main" val="3841351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52622" y="106326"/>
            <a:ext cx="7485321" cy="988827"/>
          </a:xfrm>
          <a:prstGeom prst="rect">
            <a:avLst/>
          </a:prstGeom>
        </p:spPr>
        <p:txBody>
          <a:bodyPr lIns="91425" tIns="91425" rIns="91425" bIns="91425" anchor="b" anchorCtr="0">
            <a:noAutofit/>
          </a:bodyPr>
          <a:lstStyle/>
          <a:p>
            <a:r>
              <a:rPr lang="en-US" dirty="0"/>
              <a:t>2: Tree Map by State</a:t>
            </a:r>
            <a:br>
              <a:rPr lang="en-US" dirty="0"/>
            </a:br>
            <a:endParaRPr lang="en" dirty="0"/>
          </a:p>
        </p:txBody>
      </p:sp>
      <p:pic>
        <p:nvPicPr>
          <p:cNvPr id="3" name="Picture 2"/>
          <p:cNvPicPr>
            <a:picLocks noChangeAspect="1"/>
          </p:cNvPicPr>
          <p:nvPr/>
        </p:nvPicPr>
        <p:blipFill>
          <a:blip r:embed="rId3"/>
          <a:stretch>
            <a:fillRect/>
          </a:stretch>
        </p:blipFill>
        <p:spPr>
          <a:xfrm>
            <a:off x="1398181" y="1327648"/>
            <a:ext cx="6411432" cy="3302025"/>
          </a:xfrm>
          <a:prstGeom prst="rect">
            <a:avLst/>
          </a:prstGeom>
        </p:spPr>
      </p:pic>
      <p:sp>
        <p:nvSpPr>
          <p:cNvPr id="4"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The chart represents that the states with almost similar assets have similar size and color.</a:t>
            </a:r>
          </a:p>
          <a:p>
            <a:pPr algn="ctr"/>
            <a:r>
              <a:rPr lang="en-US" b="1" dirty="0"/>
              <a:t>The size of the rectangle decreases with decrease in the total asset value .</a:t>
            </a:r>
          </a:p>
        </p:txBody>
      </p:sp>
    </p:spTree>
    <p:extLst>
      <p:ext uri="{BB962C8B-B14F-4D97-AF65-F5344CB8AC3E}">
        <p14:creationId xmlns:p14="http://schemas.microsoft.com/office/powerpoint/2010/main" val="3262634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983955" y="244548"/>
            <a:ext cx="6996600" cy="715800"/>
          </a:xfrm>
          <a:prstGeom prst="rect">
            <a:avLst/>
          </a:prstGeom>
        </p:spPr>
        <p:txBody>
          <a:bodyPr lIns="91425" tIns="91425" rIns="91425" bIns="91425" anchor="b" anchorCtr="0">
            <a:noAutofit/>
          </a:bodyPr>
          <a:lstStyle/>
          <a:p>
            <a:r>
              <a:rPr lang="en-US" dirty="0"/>
              <a:t>3.1: Ranking the top 10 banks</a:t>
            </a:r>
            <a:br>
              <a:rPr lang="en-US" dirty="0"/>
            </a:br>
            <a:endParaRPr lang="en" dirty="0"/>
          </a:p>
        </p:txBody>
      </p:sp>
      <p:pic>
        <p:nvPicPr>
          <p:cNvPr id="2" name="Picture 1"/>
          <p:cNvPicPr>
            <a:picLocks noChangeAspect="1"/>
          </p:cNvPicPr>
          <p:nvPr/>
        </p:nvPicPr>
        <p:blipFill>
          <a:blip r:embed="rId3"/>
          <a:stretch>
            <a:fillRect/>
          </a:stretch>
        </p:blipFill>
        <p:spPr>
          <a:xfrm>
            <a:off x="782389" y="1397703"/>
            <a:ext cx="7525146" cy="2626702"/>
          </a:xfrm>
          <a:prstGeom prst="rect">
            <a:avLst/>
          </a:prstGeom>
        </p:spPr>
      </p:pic>
      <p:sp>
        <p:nvSpPr>
          <p:cNvPr id="4"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The ranking of top 10 banks is based on total assets combined using 15 quarters.</a:t>
            </a:r>
          </a:p>
        </p:txBody>
      </p:sp>
    </p:spTree>
    <p:extLst>
      <p:ext uri="{BB962C8B-B14F-4D97-AF65-F5344CB8AC3E}">
        <p14:creationId xmlns:p14="http://schemas.microsoft.com/office/powerpoint/2010/main" val="1064811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983955" y="244548"/>
            <a:ext cx="6996600" cy="715800"/>
          </a:xfrm>
          <a:prstGeom prst="rect">
            <a:avLst/>
          </a:prstGeom>
        </p:spPr>
        <p:txBody>
          <a:bodyPr lIns="91425" tIns="91425" rIns="91425" bIns="91425" anchor="b" anchorCtr="0">
            <a:noAutofit/>
          </a:bodyPr>
          <a:lstStyle/>
          <a:p>
            <a:r>
              <a:rPr lang="en-US" dirty="0"/>
              <a:t>3.2: Ranking the bottom 10 banks</a:t>
            </a:r>
            <a:br>
              <a:rPr lang="en-US" dirty="0"/>
            </a:br>
            <a:endParaRPr lang="en" dirty="0"/>
          </a:p>
        </p:txBody>
      </p:sp>
      <p:pic>
        <p:nvPicPr>
          <p:cNvPr id="3" name="Picture 2"/>
          <p:cNvPicPr>
            <a:picLocks noChangeAspect="1"/>
          </p:cNvPicPr>
          <p:nvPr/>
        </p:nvPicPr>
        <p:blipFill>
          <a:blip r:embed="rId3"/>
          <a:stretch>
            <a:fillRect/>
          </a:stretch>
        </p:blipFill>
        <p:spPr>
          <a:xfrm>
            <a:off x="1088483" y="1184278"/>
            <a:ext cx="7030827" cy="2603339"/>
          </a:xfrm>
          <a:prstGeom prst="rect">
            <a:avLst/>
          </a:prstGeom>
        </p:spPr>
      </p:pic>
      <p:sp>
        <p:nvSpPr>
          <p:cNvPr id="4"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The ranking of bottom 10 banks is based on total assets combined using 15 quarters.</a:t>
            </a:r>
          </a:p>
        </p:txBody>
      </p:sp>
    </p:spTree>
    <p:extLst>
      <p:ext uri="{BB962C8B-B14F-4D97-AF65-F5344CB8AC3E}">
        <p14:creationId xmlns:p14="http://schemas.microsoft.com/office/powerpoint/2010/main" val="421618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43444" y="116958"/>
            <a:ext cx="6996600" cy="1084521"/>
          </a:xfrm>
          <a:prstGeom prst="rect">
            <a:avLst/>
          </a:prstGeom>
        </p:spPr>
        <p:txBody>
          <a:bodyPr lIns="91425" tIns="91425" rIns="91425" bIns="91425" anchor="b" anchorCtr="0">
            <a:noAutofit/>
          </a:bodyPr>
          <a:lstStyle/>
          <a:p>
            <a:r>
              <a:rPr lang="en-US" dirty="0"/>
              <a:t/>
            </a:r>
            <a:br>
              <a:rPr lang="en-US" dirty="0"/>
            </a:br>
            <a:r>
              <a:rPr lang="en-US" dirty="0"/>
              <a:t>4:  Trend Charts - per company</a:t>
            </a:r>
            <a:br>
              <a:rPr lang="en-US" dirty="0"/>
            </a:br>
            <a:r>
              <a:rPr lang="en-US" dirty="0"/>
              <a:t/>
            </a:r>
            <a:br>
              <a:rPr lang="en-US" dirty="0"/>
            </a:br>
            <a:endParaRPr lang="en" dirty="0"/>
          </a:p>
        </p:txBody>
      </p:sp>
      <p:pic>
        <p:nvPicPr>
          <p:cNvPr id="2" name="Picture 1"/>
          <p:cNvPicPr>
            <a:picLocks noChangeAspect="1"/>
          </p:cNvPicPr>
          <p:nvPr/>
        </p:nvPicPr>
        <p:blipFill>
          <a:blip r:embed="rId3"/>
          <a:stretch>
            <a:fillRect/>
          </a:stretch>
        </p:blipFill>
        <p:spPr>
          <a:xfrm>
            <a:off x="1626781" y="1201479"/>
            <a:ext cx="5776358" cy="2962489"/>
          </a:xfrm>
          <a:prstGeom prst="rect">
            <a:avLst/>
          </a:prstGeom>
        </p:spPr>
      </p:pic>
      <p:sp>
        <p:nvSpPr>
          <p:cNvPr id="4" name="Shape 459"/>
          <p:cNvSpPr txBox="1"/>
          <p:nvPr/>
        </p:nvSpPr>
        <p:spPr>
          <a:xfrm>
            <a:off x="319609" y="543680"/>
            <a:ext cx="8644270" cy="826499"/>
          </a:xfrm>
          <a:prstGeom prst="rect">
            <a:avLst/>
          </a:prstGeom>
          <a:noFill/>
          <a:ln>
            <a:noFill/>
          </a:ln>
        </p:spPr>
        <p:txBody>
          <a:bodyPr lIns="91425" tIns="91425" rIns="91425" bIns="91425" anchor="t" anchorCtr="0">
            <a:noAutofit/>
          </a:bodyPr>
          <a:lstStyle/>
          <a:p>
            <a:pPr algn="ctr"/>
            <a:r>
              <a:rPr lang="en-US" b="1" dirty="0"/>
              <a:t>The chart consists of trend lines that represent growth rate.</a:t>
            </a:r>
          </a:p>
          <a:p>
            <a:pPr algn="ctr"/>
            <a:r>
              <a:rPr lang="en-US" b="1" dirty="0"/>
              <a:t>With decrease in  asset value for a particular quarter, the line goes in the negative quadrant.  </a:t>
            </a:r>
          </a:p>
        </p:txBody>
      </p:sp>
    </p:spTree>
    <p:extLst>
      <p:ext uri="{BB962C8B-B14F-4D97-AF65-F5344CB8AC3E}">
        <p14:creationId xmlns:p14="http://schemas.microsoft.com/office/powerpoint/2010/main" val="3326666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43444" y="116958"/>
            <a:ext cx="6996600" cy="1084521"/>
          </a:xfrm>
          <a:prstGeom prst="rect">
            <a:avLst/>
          </a:prstGeom>
        </p:spPr>
        <p:txBody>
          <a:bodyPr lIns="91425" tIns="91425" rIns="91425" bIns="91425" anchor="b" anchorCtr="0">
            <a:noAutofit/>
          </a:bodyPr>
          <a:lstStyle/>
          <a:p>
            <a:r>
              <a:rPr lang="en-US" dirty="0"/>
              <a:t/>
            </a:r>
            <a:br>
              <a:rPr lang="en-US" dirty="0"/>
            </a:br>
            <a:r>
              <a:rPr lang="en-US" dirty="0"/>
              <a:t>5: Comparing companies using Trend Charts</a:t>
            </a:r>
            <a:br>
              <a:rPr lang="en-US" dirty="0"/>
            </a:br>
            <a:r>
              <a:rPr lang="en-US" dirty="0"/>
              <a:t/>
            </a:r>
            <a:br>
              <a:rPr lang="en-US" dirty="0"/>
            </a:br>
            <a:endParaRPr lang="en" dirty="0"/>
          </a:p>
        </p:txBody>
      </p:sp>
      <p:pic>
        <p:nvPicPr>
          <p:cNvPr id="3" name="Picture 2"/>
          <p:cNvPicPr>
            <a:picLocks noChangeAspect="1"/>
          </p:cNvPicPr>
          <p:nvPr/>
        </p:nvPicPr>
        <p:blipFill>
          <a:blip r:embed="rId3"/>
          <a:stretch>
            <a:fillRect/>
          </a:stretch>
        </p:blipFill>
        <p:spPr>
          <a:xfrm>
            <a:off x="1828799" y="1312789"/>
            <a:ext cx="5398792" cy="2810008"/>
          </a:xfrm>
          <a:prstGeom prst="rect">
            <a:avLst/>
          </a:prstGeom>
        </p:spPr>
      </p:pic>
      <p:sp>
        <p:nvSpPr>
          <p:cNvPr id="4"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Different trend lines represent different companies for all 15 quarters.</a:t>
            </a:r>
          </a:p>
        </p:txBody>
      </p:sp>
    </p:spTree>
    <p:extLst>
      <p:ext uri="{BB962C8B-B14F-4D97-AF65-F5344CB8AC3E}">
        <p14:creationId xmlns:p14="http://schemas.microsoft.com/office/powerpoint/2010/main" val="2632003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43444" y="116958"/>
            <a:ext cx="6996600" cy="1084521"/>
          </a:xfrm>
          <a:prstGeom prst="rect">
            <a:avLst/>
          </a:prstGeom>
        </p:spPr>
        <p:txBody>
          <a:bodyPr lIns="91425" tIns="91425" rIns="91425" bIns="91425" anchor="b" anchorCtr="0">
            <a:noAutofit/>
          </a:bodyPr>
          <a:lstStyle/>
          <a:p>
            <a:r>
              <a:rPr lang="en-US" dirty="0"/>
              <a:t>6: Pivot table- total asset by state, quarter</a:t>
            </a:r>
            <a:br>
              <a:rPr lang="en-US" dirty="0"/>
            </a:br>
            <a:r>
              <a:rPr lang="en-US" dirty="0"/>
              <a:t/>
            </a:r>
            <a:br>
              <a:rPr lang="en-US" dirty="0"/>
            </a:br>
            <a:endParaRPr lang="en" dirty="0"/>
          </a:p>
        </p:txBody>
      </p:sp>
      <p:pic>
        <p:nvPicPr>
          <p:cNvPr id="2" name="Picture 1"/>
          <p:cNvPicPr>
            <a:picLocks noChangeAspect="1"/>
          </p:cNvPicPr>
          <p:nvPr/>
        </p:nvPicPr>
        <p:blipFill>
          <a:blip r:embed="rId3"/>
          <a:stretch>
            <a:fillRect/>
          </a:stretch>
        </p:blipFill>
        <p:spPr>
          <a:xfrm>
            <a:off x="991941" y="1201479"/>
            <a:ext cx="7299606" cy="3558637"/>
          </a:xfrm>
          <a:prstGeom prst="rect">
            <a:avLst/>
          </a:prstGeom>
        </p:spPr>
      </p:pic>
      <p:sp>
        <p:nvSpPr>
          <p:cNvPr id="5" name="Shape 459"/>
          <p:cNvSpPr txBox="1"/>
          <p:nvPr/>
        </p:nvSpPr>
        <p:spPr>
          <a:xfrm>
            <a:off x="281762" y="681903"/>
            <a:ext cx="8644270" cy="826499"/>
          </a:xfrm>
          <a:prstGeom prst="rect">
            <a:avLst/>
          </a:prstGeom>
          <a:noFill/>
          <a:ln>
            <a:noFill/>
          </a:ln>
        </p:spPr>
        <p:txBody>
          <a:bodyPr lIns="91425" tIns="91425" rIns="91425" bIns="91425" anchor="t" anchorCtr="0">
            <a:noAutofit/>
          </a:bodyPr>
          <a:lstStyle/>
          <a:p>
            <a:pPr algn="ctr"/>
            <a:r>
              <a:rPr lang="en-US" b="1" dirty="0"/>
              <a:t>The table represents total assets for all the states, year wise and quarter wise</a:t>
            </a:r>
          </a:p>
        </p:txBody>
      </p:sp>
    </p:spTree>
    <p:extLst>
      <p:ext uri="{BB962C8B-B14F-4D97-AF65-F5344CB8AC3E}">
        <p14:creationId xmlns:p14="http://schemas.microsoft.com/office/powerpoint/2010/main" val="2379426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2502126"/>
            <a:ext cx="5214599" cy="1159799"/>
          </a:xfrm>
          <a:prstGeom prst="rect">
            <a:avLst/>
          </a:prstGeom>
        </p:spPr>
        <p:txBody>
          <a:bodyPr lIns="91425" tIns="91425" rIns="91425" bIns="91425" anchor="b" anchorCtr="0">
            <a:noAutofit/>
          </a:bodyPr>
          <a:lstStyle/>
          <a:p>
            <a:pPr lvl="0"/>
            <a:r>
              <a:rPr lang="en-US" dirty="0"/>
              <a:t>Data scraping</a:t>
            </a:r>
            <a:endParaRPr lang="en" dirty="0"/>
          </a:p>
        </p:txBody>
      </p:sp>
      <p:sp>
        <p:nvSpPr>
          <p:cNvPr id="474" name="Shape 474"/>
          <p:cNvSpPr txBox="1">
            <a:spLocks noGrp="1"/>
          </p:cNvSpPr>
          <p:nvPr>
            <p:ph type="subTitle" idx="1"/>
          </p:nvPr>
        </p:nvSpPr>
        <p:spPr>
          <a:xfrm>
            <a:off x="95602" y="3773582"/>
            <a:ext cx="7428347" cy="784799"/>
          </a:xfrm>
          <a:prstGeom prst="rect">
            <a:avLst/>
          </a:prstGeom>
        </p:spPr>
        <p:txBody>
          <a:bodyPr lIns="91425" tIns="91425" rIns="91425" bIns="91425" anchor="t" anchorCtr="0">
            <a:noAutofit/>
          </a:bodyPr>
          <a:lstStyle/>
          <a:p>
            <a:r>
              <a:rPr lang="en-US" dirty="0"/>
              <a:t>– Data Wrangling and Exploratory data analysis </a:t>
            </a:r>
          </a:p>
          <a:p>
            <a:r>
              <a:rPr lang="en-US" dirty="0"/>
              <a:t>using Tableau </a:t>
            </a:r>
          </a:p>
          <a:p>
            <a:r>
              <a:rPr lang="en-US" dirty="0"/>
              <a:t>Case Study</a:t>
            </a:r>
          </a:p>
          <a:p>
            <a:pPr lvl="0" rtl="0">
              <a:spcBef>
                <a:spcPts val="0"/>
              </a:spcBef>
              <a:buNone/>
            </a:pPr>
            <a:endParaRPr lang="en" dirty="0"/>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a:solidFill>
                  <a:srgbClr val="3C78D8"/>
                </a:solidFill>
                <a:latin typeface="Oswald"/>
                <a:ea typeface="Oswald"/>
                <a:cs typeface="Oswald"/>
                <a:sym typeface="Oswald"/>
              </a:rPr>
              <a:t>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87" y="0"/>
            <a:ext cx="4352925" cy="2085975"/>
          </a:xfrm>
          <a:prstGeom prst="rect">
            <a:avLst/>
          </a:prstGeom>
          <a:effectLst>
            <a:softEdge rad="254000"/>
          </a:effectLst>
        </p:spPr>
      </p:pic>
    </p:spTree>
    <p:extLst>
      <p:ext uri="{BB962C8B-B14F-4D97-AF65-F5344CB8AC3E}">
        <p14:creationId xmlns:p14="http://schemas.microsoft.com/office/powerpoint/2010/main" val="1159374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1275150" y="539514"/>
            <a:ext cx="6593700" cy="1159799"/>
          </a:xfrm>
          <a:prstGeom prst="rect">
            <a:avLst/>
          </a:prstGeom>
        </p:spPr>
        <p:txBody>
          <a:bodyPr lIns="91425" tIns="91425" rIns="91425" bIns="91425" anchor="b" anchorCtr="0">
            <a:noAutofit/>
          </a:bodyPr>
          <a:lstStyle/>
          <a:p>
            <a:pPr lvl="0">
              <a:spcBef>
                <a:spcPts val="0"/>
              </a:spcBef>
              <a:buNone/>
            </a:pPr>
            <a:r>
              <a:rPr lang="en" sz="10000" dirty="0"/>
              <a:t>Team 4</a:t>
            </a:r>
          </a:p>
        </p:txBody>
      </p:sp>
      <p:sp>
        <p:nvSpPr>
          <p:cNvPr id="468" name="Shape 468"/>
          <p:cNvSpPr txBox="1">
            <a:spLocks noGrp="1"/>
          </p:cNvSpPr>
          <p:nvPr>
            <p:ph type="subTitle" idx="4294967295"/>
          </p:nvPr>
        </p:nvSpPr>
        <p:spPr>
          <a:xfrm>
            <a:off x="1275150" y="1699313"/>
            <a:ext cx="6593700" cy="1680899"/>
          </a:xfrm>
          <a:prstGeom prst="rect">
            <a:avLst/>
          </a:prstGeom>
        </p:spPr>
        <p:txBody>
          <a:bodyPr lIns="91425" tIns="91425" rIns="91425" bIns="91425" anchor="t" anchorCtr="0">
            <a:noAutofit/>
          </a:bodyPr>
          <a:lstStyle/>
          <a:p>
            <a:pPr lvl="0" algn="ctr" rtl="0">
              <a:spcBef>
                <a:spcPts val="0"/>
              </a:spcBef>
              <a:buNone/>
            </a:pPr>
            <a:endParaRPr lang="en" sz="3600" b="1" dirty="0"/>
          </a:p>
          <a:p>
            <a:pPr lvl="0" algn="ctr">
              <a:spcBef>
                <a:spcPts val="0"/>
              </a:spcBef>
              <a:buClr>
                <a:schemeClr val="dk1"/>
              </a:buClr>
              <a:buSzPct val="55000"/>
              <a:buNone/>
            </a:pPr>
            <a:r>
              <a:rPr lang="en" dirty="0">
                <a:latin typeface="Calibri" charset="0"/>
                <a:ea typeface="Calibri" charset="0"/>
                <a:cs typeface="Calibri" charset="0"/>
              </a:rPr>
              <a:t>Ashish Dass - dass.s@husky.neu.edu</a:t>
            </a:r>
          </a:p>
          <a:p>
            <a:pPr lvl="0" algn="ctr" rtl="0">
              <a:spcBef>
                <a:spcPts val="0"/>
              </a:spcBef>
              <a:buClr>
                <a:schemeClr val="dk1"/>
              </a:buClr>
              <a:buSzPct val="55000"/>
              <a:buFont typeface="Arial"/>
              <a:buNone/>
            </a:pPr>
            <a:r>
              <a:rPr lang="en" dirty="0">
                <a:latin typeface="Calibri" charset="0"/>
                <a:ea typeface="Calibri" charset="0"/>
                <a:cs typeface="Calibri" charset="0"/>
              </a:rPr>
              <a:t>Anamika Jha - jha.a@husky.neu.edu</a:t>
            </a:r>
          </a:p>
          <a:p>
            <a:pPr lvl="0" algn="ctr" rtl="0">
              <a:spcBef>
                <a:spcPts val="0"/>
              </a:spcBef>
              <a:buClr>
                <a:schemeClr val="dk1"/>
              </a:buClr>
              <a:buSzPct val="55000"/>
              <a:buFont typeface="Arial"/>
              <a:buNone/>
            </a:pPr>
            <a:r>
              <a:rPr lang="en" dirty="0">
                <a:latin typeface="Calibri" charset="0"/>
                <a:ea typeface="Calibri" charset="0"/>
                <a:cs typeface="Calibri" charset="0"/>
              </a:rPr>
              <a:t>Shruti Narain - </a:t>
            </a:r>
            <a:r>
              <a:rPr lang="en" dirty="0" err="1" smtClean="0">
                <a:latin typeface="Calibri" charset="0"/>
                <a:ea typeface="Calibri" charset="0"/>
                <a:cs typeface="Calibri" charset="0"/>
              </a:rPr>
              <a:t>narain.s@husky.neu.edu</a:t>
            </a:r>
            <a:endParaRPr lang="en" dirty="0"/>
          </a:p>
          <a:p>
            <a:pPr lvl="0" algn="ctr">
              <a:spcBef>
                <a:spcPts val="0"/>
              </a:spcBef>
              <a:buNone/>
            </a:pPr>
            <a:endParaRPr sz="3600" b="1" dirty="0"/>
          </a:p>
        </p:txBody>
      </p:sp>
      <p:sp>
        <p:nvSpPr>
          <p:cNvPr id="4" name="TextBox 3"/>
          <p:cNvSpPr txBox="1"/>
          <p:nvPr/>
        </p:nvSpPr>
        <p:spPr>
          <a:xfrm>
            <a:off x="1878904" y="3695179"/>
            <a:ext cx="5386191" cy="461665"/>
          </a:xfrm>
          <a:prstGeom prst="rect">
            <a:avLst/>
          </a:prstGeom>
          <a:noFill/>
        </p:spPr>
        <p:txBody>
          <a:bodyPr wrap="square" rtlCol="0">
            <a:spAutoFit/>
          </a:bodyPr>
          <a:lstStyle/>
          <a:p>
            <a:pPr algn="ctr"/>
            <a:r>
              <a:rPr lang="en-US" sz="2400" b="1" dirty="0" smtClean="0">
                <a:solidFill>
                  <a:schemeClr val="accent1">
                    <a:lumMod val="50000"/>
                  </a:schemeClr>
                </a:solidFill>
                <a:latin typeface="Calibri" charset="0"/>
                <a:ea typeface="Calibri" charset="0"/>
                <a:cs typeface="Calibri" charset="0"/>
              </a:rPr>
              <a:t>In DATA </a:t>
            </a:r>
            <a:r>
              <a:rPr lang="en-US" sz="2400" b="1" smtClean="0">
                <a:solidFill>
                  <a:schemeClr val="accent1">
                    <a:lumMod val="50000"/>
                  </a:schemeClr>
                </a:solidFill>
                <a:latin typeface="Calibri" charset="0"/>
                <a:ea typeface="Calibri" charset="0"/>
                <a:cs typeface="Calibri" charset="0"/>
              </a:rPr>
              <a:t>we TRUST!!</a:t>
            </a:r>
            <a:endParaRPr lang="en-US" sz="2400" b="1" dirty="0">
              <a:solidFill>
                <a:schemeClr val="accent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763998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43444" y="116958"/>
            <a:ext cx="6996600" cy="1084521"/>
          </a:xfrm>
          <a:prstGeom prst="rect">
            <a:avLst/>
          </a:prstGeom>
        </p:spPr>
        <p:txBody>
          <a:bodyPr lIns="91425" tIns="91425" rIns="91425" bIns="91425" anchor="b" anchorCtr="0">
            <a:noAutofit/>
          </a:bodyPr>
          <a:lstStyle/>
          <a:p>
            <a:r>
              <a:rPr lang="en-US" dirty="0"/>
              <a:t/>
            </a:r>
            <a:br>
              <a:rPr lang="en-US" dirty="0"/>
            </a:br>
            <a:r>
              <a:rPr lang="en-US" dirty="0"/>
              <a:t>1:  Very Unclean Data</a:t>
            </a:r>
            <a:br>
              <a:rPr lang="en-US" dirty="0"/>
            </a:br>
            <a:r>
              <a:rPr lang="en-US" dirty="0"/>
              <a:t/>
            </a:r>
            <a:br>
              <a:rPr lang="en-US" dirty="0"/>
            </a:br>
            <a:endParaRPr lang="en" dirty="0"/>
          </a:p>
        </p:txBody>
      </p:sp>
      <p:pic>
        <p:nvPicPr>
          <p:cNvPr id="3" name="Picture 2"/>
          <p:cNvPicPr>
            <a:picLocks noChangeAspect="1"/>
          </p:cNvPicPr>
          <p:nvPr/>
        </p:nvPicPr>
        <p:blipFill>
          <a:blip r:embed="rId3"/>
          <a:stretch>
            <a:fillRect/>
          </a:stretch>
        </p:blipFill>
        <p:spPr>
          <a:xfrm>
            <a:off x="233918" y="561703"/>
            <a:ext cx="8495414" cy="4581797"/>
          </a:xfrm>
          <a:prstGeom prst="rect">
            <a:avLst/>
          </a:prstGeom>
        </p:spPr>
      </p:pic>
    </p:spTree>
    <p:extLst>
      <p:ext uri="{BB962C8B-B14F-4D97-AF65-F5344CB8AC3E}">
        <p14:creationId xmlns:p14="http://schemas.microsoft.com/office/powerpoint/2010/main" val="2803733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685665" y="-40460"/>
            <a:ext cx="6996600" cy="715800"/>
          </a:xfrm>
          <a:prstGeom prst="rect">
            <a:avLst/>
          </a:prstGeom>
        </p:spPr>
        <p:txBody>
          <a:bodyPr lIns="91425" tIns="91425" rIns="91425" bIns="91425" anchor="b" anchorCtr="0">
            <a:noAutofit/>
          </a:bodyPr>
          <a:lstStyle/>
          <a:p>
            <a:pPr lvl="0" algn="l" rtl="0">
              <a:spcBef>
                <a:spcPts val="0"/>
              </a:spcBef>
              <a:buNone/>
            </a:pPr>
            <a:r>
              <a:rPr lang="en" dirty="0"/>
              <a:t>Step1:</a:t>
            </a:r>
          </a:p>
        </p:txBody>
      </p:sp>
      <p:sp>
        <p:nvSpPr>
          <p:cNvPr id="459" name="Shape 459"/>
          <p:cNvSpPr txBox="1"/>
          <p:nvPr/>
        </p:nvSpPr>
        <p:spPr>
          <a:xfrm>
            <a:off x="685665" y="690564"/>
            <a:ext cx="7522200" cy="826499"/>
          </a:xfrm>
          <a:prstGeom prst="rect">
            <a:avLst/>
          </a:prstGeom>
          <a:noFill/>
          <a:ln>
            <a:noFill/>
          </a:ln>
        </p:spPr>
        <p:txBody>
          <a:bodyPr lIns="91425" tIns="91425" rIns="91425" bIns="91425" anchor="t" anchorCtr="0">
            <a:noAutofit/>
          </a:bodyPr>
          <a:lstStyle/>
          <a:p>
            <a:r>
              <a:rPr lang="en-US" b="1" dirty="0"/>
              <a:t>Package to read pdf's not in cran as a library yet, but a project extracted from github</a:t>
            </a:r>
          </a:p>
          <a:p>
            <a:r>
              <a:rPr lang="en-US" b="1" dirty="0">
                <a:hlinkClick r:id="rId3"/>
              </a:rPr>
              <a:t>https://github.com/ropenscilabs/tabulizer</a:t>
            </a:r>
            <a:endParaRPr lang="en-US" b="1" dirty="0"/>
          </a:p>
        </p:txBody>
      </p:sp>
      <p:sp>
        <p:nvSpPr>
          <p:cNvPr id="2" name="TextBox 1"/>
          <p:cNvSpPr txBox="1"/>
          <p:nvPr/>
        </p:nvSpPr>
        <p:spPr>
          <a:xfrm>
            <a:off x="685665" y="1306927"/>
            <a:ext cx="8152322" cy="1169551"/>
          </a:xfrm>
          <a:prstGeom prst="rect">
            <a:avLst/>
          </a:prstGeom>
          <a:noFill/>
        </p:spPr>
        <p:txBody>
          <a:bodyPr wrap="square" rtlCol="0">
            <a:spAutoFit/>
          </a:bodyPr>
          <a:lstStyle/>
          <a:p>
            <a:r>
              <a:rPr lang="en-US" dirty="0"/>
              <a:t> install.packages("</a:t>
            </a:r>
            <a:r>
              <a:rPr lang="en-US" dirty="0" err="1"/>
              <a:t>devtools</a:t>
            </a:r>
            <a:r>
              <a:rPr lang="en-US" dirty="0"/>
              <a:t>", dependencies = TRUE)</a:t>
            </a:r>
          </a:p>
          <a:p>
            <a:r>
              <a:rPr lang="en-US" dirty="0"/>
              <a:t> library(</a:t>
            </a:r>
            <a:r>
              <a:rPr lang="en-US" dirty="0" err="1"/>
              <a:t>devtools</a:t>
            </a:r>
            <a:r>
              <a:rPr lang="en-US" dirty="0"/>
              <a:t>)</a:t>
            </a:r>
          </a:p>
          <a:p>
            <a:r>
              <a:rPr lang="en-US" dirty="0"/>
              <a:t> </a:t>
            </a:r>
            <a:r>
              <a:rPr lang="en-US" dirty="0" err="1"/>
              <a:t>devtools</a:t>
            </a:r>
            <a:r>
              <a:rPr lang="en-US" dirty="0"/>
              <a:t>::</a:t>
            </a:r>
            <a:r>
              <a:rPr lang="en-US" dirty="0" err="1"/>
              <a:t>install_github</a:t>
            </a:r>
            <a:r>
              <a:rPr lang="en-US" dirty="0"/>
              <a:t>(c("</a:t>
            </a:r>
            <a:r>
              <a:rPr lang="en-US" dirty="0" err="1"/>
              <a:t>ropenscilabs</a:t>
            </a:r>
            <a:r>
              <a:rPr lang="en-US" dirty="0"/>
              <a:t>/</a:t>
            </a:r>
            <a:r>
              <a:rPr lang="en-US" dirty="0" err="1"/>
              <a:t>tabulizerjars</a:t>
            </a:r>
            <a:r>
              <a:rPr lang="en-US" dirty="0"/>
              <a:t>", "</a:t>
            </a:r>
            <a:r>
              <a:rPr lang="en-US" dirty="0" err="1"/>
              <a:t>ropenscilabs</a:t>
            </a:r>
            <a:r>
              <a:rPr lang="en-US" dirty="0"/>
              <a:t>/</a:t>
            </a:r>
            <a:r>
              <a:rPr lang="en-US" dirty="0" err="1"/>
              <a:t>tabulizer</a:t>
            </a:r>
            <a:r>
              <a:rPr lang="en-US" dirty="0"/>
              <a:t>"), </a:t>
            </a:r>
            <a:r>
              <a:rPr lang="en-US" dirty="0" err="1"/>
              <a:t>args</a:t>
            </a:r>
            <a:r>
              <a:rPr lang="en-US" dirty="0"/>
              <a:t> = "--no-       </a:t>
            </a:r>
            <a:r>
              <a:rPr lang="en-US" dirty="0" err="1"/>
              <a:t>multiarch</a:t>
            </a:r>
            <a:r>
              <a:rPr lang="en-US" dirty="0"/>
              <a:t>")</a:t>
            </a:r>
          </a:p>
          <a:p>
            <a:endParaRPr lang="en-US" dirty="0"/>
          </a:p>
        </p:txBody>
      </p:sp>
      <p:sp>
        <p:nvSpPr>
          <p:cNvPr id="5" name="Shape 458"/>
          <p:cNvSpPr txBox="1">
            <a:spLocks/>
          </p:cNvSpPr>
          <p:nvPr/>
        </p:nvSpPr>
        <p:spPr>
          <a:xfrm>
            <a:off x="685665" y="2133426"/>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2:</a:t>
            </a:r>
          </a:p>
        </p:txBody>
      </p:sp>
      <p:sp>
        <p:nvSpPr>
          <p:cNvPr id="9" name="Shape 459"/>
          <p:cNvSpPr txBox="1"/>
          <p:nvPr/>
        </p:nvSpPr>
        <p:spPr>
          <a:xfrm>
            <a:off x="685665" y="2796650"/>
            <a:ext cx="7522200" cy="826499"/>
          </a:xfrm>
          <a:prstGeom prst="rect">
            <a:avLst/>
          </a:prstGeom>
          <a:noFill/>
          <a:ln>
            <a:noFill/>
          </a:ln>
        </p:spPr>
        <p:txBody>
          <a:bodyPr lIns="91425" tIns="91425" rIns="91425" bIns="91425" anchor="t" anchorCtr="0">
            <a:noAutofit/>
          </a:bodyPr>
          <a:lstStyle/>
          <a:p>
            <a:r>
              <a:rPr lang="en-US" b="1" dirty="0"/>
              <a:t>Set this to your </a:t>
            </a:r>
            <a:r>
              <a:rPr lang="en-US" b="1" dirty="0" err="1"/>
              <a:t>jre</a:t>
            </a:r>
            <a:r>
              <a:rPr lang="en-US" b="1" dirty="0"/>
              <a:t> link in the system</a:t>
            </a:r>
          </a:p>
        </p:txBody>
      </p:sp>
      <p:sp>
        <p:nvSpPr>
          <p:cNvPr id="10" name="TextBox 9"/>
          <p:cNvSpPr txBox="1"/>
          <p:nvPr/>
        </p:nvSpPr>
        <p:spPr>
          <a:xfrm>
            <a:off x="685665" y="3169398"/>
            <a:ext cx="8152322" cy="738664"/>
          </a:xfrm>
          <a:prstGeom prst="rect">
            <a:avLst/>
          </a:prstGeom>
          <a:noFill/>
        </p:spPr>
        <p:txBody>
          <a:bodyPr wrap="square" rtlCol="0">
            <a:spAutoFit/>
          </a:bodyPr>
          <a:lstStyle/>
          <a:p>
            <a:r>
              <a:rPr lang="en-US" dirty="0" err="1"/>
              <a:t>Sys.setenv</a:t>
            </a:r>
            <a:r>
              <a:rPr lang="en-US" dirty="0"/>
              <a:t>(JAVA_HOME='C://Program Files//Java//jre1.8.0_101') </a:t>
            </a:r>
          </a:p>
          <a:p>
            <a:r>
              <a:rPr lang="en-US" dirty="0"/>
              <a:t>install.packages("</a:t>
            </a:r>
            <a:r>
              <a:rPr lang="en-US" dirty="0" err="1"/>
              <a:t>rJava</a:t>
            </a:r>
            <a:r>
              <a:rPr lang="en-US" dirty="0"/>
              <a:t>")</a:t>
            </a:r>
          </a:p>
          <a:p>
            <a:r>
              <a:rPr lang="en-US" dirty="0"/>
              <a:t>library(</a:t>
            </a:r>
            <a:r>
              <a:rPr lang="en-US" dirty="0" err="1"/>
              <a:t>rJava</a:t>
            </a:r>
            <a:r>
              <a:rPr lang="en-US" dirty="0"/>
              <a:t>)</a:t>
            </a:r>
          </a:p>
        </p:txBody>
      </p:sp>
    </p:spTree>
    <p:extLst>
      <p:ext uri="{BB962C8B-B14F-4D97-AF65-F5344CB8AC3E}">
        <p14:creationId xmlns:p14="http://schemas.microsoft.com/office/powerpoint/2010/main" val="2694326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660612" y="-12526"/>
            <a:ext cx="6996600" cy="715800"/>
          </a:xfrm>
          <a:prstGeom prst="rect">
            <a:avLst/>
          </a:prstGeom>
        </p:spPr>
        <p:txBody>
          <a:bodyPr lIns="91425" tIns="91425" rIns="91425" bIns="91425" anchor="b" anchorCtr="0">
            <a:noAutofit/>
          </a:bodyPr>
          <a:lstStyle/>
          <a:p>
            <a:pPr lvl="0" algn="l" rtl="0">
              <a:spcBef>
                <a:spcPts val="0"/>
              </a:spcBef>
              <a:buNone/>
            </a:pPr>
            <a:r>
              <a:rPr lang="en" dirty="0"/>
              <a:t>Step3:</a:t>
            </a:r>
          </a:p>
        </p:txBody>
      </p:sp>
      <p:sp>
        <p:nvSpPr>
          <p:cNvPr id="459" name="Shape 459"/>
          <p:cNvSpPr txBox="1"/>
          <p:nvPr/>
        </p:nvSpPr>
        <p:spPr>
          <a:xfrm>
            <a:off x="660612" y="742668"/>
            <a:ext cx="7522200" cy="826499"/>
          </a:xfrm>
          <a:prstGeom prst="rect">
            <a:avLst/>
          </a:prstGeom>
          <a:noFill/>
          <a:ln>
            <a:noFill/>
          </a:ln>
        </p:spPr>
        <p:txBody>
          <a:bodyPr lIns="91425" tIns="91425" rIns="91425" bIns="91425" anchor="t" anchorCtr="0">
            <a:noAutofit/>
          </a:bodyPr>
          <a:lstStyle/>
          <a:p>
            <a:r>
              <a:rPr lang="en-US" b="1" dirty="0"/>
              <a:t>To read tables from pdf, data manipulation and string </a:t>
            </a:r>
            <a:r>
              <a:rPr lang="en-US" b="1" dirty="0" err="1"/>
              <a:t>splitiing</a:t>
            </a:r>
            <a:r>
              <a:rPr lang="en-US" b="1" dirty="0"/>
              <a:t> of column cells to clean dirty/combined data</a:t>
            </a:r>
          </a:p>
        </p:txBody>
      </p:sp>
      <p:sp>
        <p:nvSpPr>
          <p:cNvPr id="2" name="TextBox 1"/>
          <p:cNvSpPr txBox="1"/>
          <p:nvPr/>
        </p:nvSpPr>
        <p:spPr>
          <a:xfrm>
            <a:off x="660612" y="1414440"/>
            <a:ext cx="8152322" cy="1169551"/>
          </a:xfrm>
          <a:prstGeom prst="rect">
            <a:avLst/>
          </a:prstGeom>
          <a:noFill/>
        </p:spPr>
        <p:txBody>
          <a:bodyPr wrap="square" rtlCol="0">
            <a:spAutoFit/>
          </a:bodyPr>
          <a:lstStyle/>
          <a:p>
            <a:r>
              <a:rPr lang="en-US" dirty="0"/>
              <a:t> install.packages("</a:t>
            </a:r>
            <a:r>
              <a:rPr lang="en-US" dirty="0" err="1"/>
              <a:t>devtools</a:t>
            </a:r>
            <a:r>
              <a:rPr lang="en-US" dirty="0"/>
              <a:t>", dependencies = TRUE)</a:t>
            </a:r>
          </a:p>
          <a:p>
            <a:r>
              <a:rPr lang="en-US" dirty="0"/>
              <a:t> library(</a:t>
            </a:r>
            <a:r>
              <a:rPr lang="en-US" dirty="0" err="1"/>
              <a:t>devtools</a:t>
            </a:r>
            <a:r>
              <a:rPr lang="en-US" dirty="0"/>
              <a:t>)</a:t>
            </a:r>
          </a:p>
          <a:p>
            <a:r>
              <a:rPr lang="en-US" dirty="0"/>
              <a:t> </a:t>
            </a:r>
            <a:r>
              <a:rPr lang="en-US" dirty="0" err="1"/>
              <a:t>devtools</a:t>
            </a:r>
            <a:r>
              <a:rPr lang="en-US" dirty="0"/>
              <a:t>::</a:t>
            </a:r>
            <a:r>
              <a:rPr lang="en-US" dirty="0" err="1"/>
              <a:t>install_github</a:t>
            </a:r>
            <a:r>
              <a:rPr lang="en-US" dirty="0"/>
              <a:t>(c("</a:t>
            </a:r>
            <a:r>
              <a:rPr lang="en-US" dirty="0" err="1"/>
              <a:t>ropenscilabs</a:t>
            </a:r>
            <a:r>
              <a:rPr lang="en-US" dirty="0"/>
              <a:t>/</a:t>
            </a:r>
            <a:r>
              <a:rPr lang="en-US" dirty="0" err="1"/>
              <a:t>tabulizerjars</a:t>
            </a:r>
            <a:r>
              <a:rPr lang="en-US" dirty="0"/>
              <a:t>", "</a:t>
            </a:r>
            <a:r>
              <a:rPr lang="en-US" dirty="0" err="1"/>
              <a:t>ropenscilabs</a:t>
            </a:r>
            <a:r>
              <a:rPr lang="en-US" dirty="0"/>
              <a:t>/</a:t>
            </a:r>
            <a:r>
              <a:rPr lang="en-US" dirty="0" err="1"/>
              <a:t>tabulizer</a:t>
            </a:r>
            <a:r>
              <a:rPr lang="en-US" dirty="0"/>
              <a:t>"), </a:t>
            </a:r>
            <a:r>
              <a:rPr lang="en-US" dirty="0" err="1"/>
              <a:t>args</a:t>
            </a:r>
            <a:r>
              <a:rPr lang="en-US" dirty="0"/>
              <a:t> = "--no-       </a:t>
            </a:r>
            <a:r>
              <a:rPr lang="en-US" dirty="0" err="1"/>
              <a:t>multiarch</a:t>
            </a:r>
            <a:r>
              <a:rPr lang="en-US" dirty="0"/>
              <a:t>")</a:t>
            </a:r>
          </a:p>
          <a:p>
            <a:endParaRPr lang="en-US" dirty="0"/>
          </a:p>
        </p:txBody>
      </p:sp>
    </p:spTree>
    <p:extLst>
      <p:ext uri="{BB962C8B-B14F-4D97-AF65-F5344CB8AC3E}">
        <p14:creationId xmlns:p14="http://schemas.microsoft.com/office/powerpoint/2010/main" val="2123089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685956" y="1303204"/>
            <a:ext cx="6996600" cy="715800"/>
          </a:xfrm>
          <a:prstGeom prst="rect">
            <a:avLst/>
          </a:prstGeom>
        </p:spPr>
        <p:txBody>
          <a:bodyPr lIns="91425" tIns="91425" rIns="91425" bIns="91425" anchor="b" anchorCtr="0">
            <a:noAutofit/>
          </a:bodyPr>
          <a:lstStyle/>
          <a:p>
            <a:pPr lvl="0" algn="l" rtl="0">
              <a:spcBef>
                <a:spcPts val="0"/>
              </a:spcBef>
              <a:buNone/>
            </a:pPr>
            <a:r>
              <a:rPr lang="en" dirty="0"/>
              <a:t>Step 5:</a:t>
            </a:r>
          </a:p>
        </p:txBody>
      </p:sp>
      <p:sp>
        <p:nvSpPr>
          <p:cNvPr id="459" name="Shape 459"/>
          <p:cNvSpPr txBox="1"/>
          <p:nvPr/>
        </p:nvSpPr>
        <p:spPr>
          <a:xfrm>
            <a:off x="685956" y="1939678"/>
            <a:ext cx="7522200" cy="384180"/>
          </a:xfrm>
          <a:prstGeom prst="rect">
            <a:avLst/>
          </a:prstGeom>
          <a:noFill/>
          <a:ln>
            <a:noFill/>
          </a:ln>
        </p:spPr>
        <p:txBody>
          <a:bodyPr lIns="91425" tIns="91425" rIns="91425" bIns="91425" anchor="t" anchorCtr="0">
            <a:noAutofit/>
          </a:bodyPr>
          <a:lstStyle/>
          <a:p>
            <a:r>
              <a:rPr lang="en-US" b="1" dirty="0"/>
              <a:t>Making tabular structure of each page [list of 28 pages as 28 tables]</a:t>
            </a:r>
          </a:p>
        </p:txBody>
      </p:sp>
      <p:sp>
        <p:nvSpPr>
          <p:cNvPr id="2" name="TextBox 1"/>
          <p:cNvSpPr txBox="1"/>
          <p:nvPr/>
        </p:nvSpPr>
        <p:spPr>
          <a:xfrm>
            <a:off x="685956" y="2257204"/>
            <a:ext cx="8152322" cy="523220"/>
          </a:xfrm>
          <a:prstGeom prst="rect">
            <a:avLst/>
          </a:prstGeom>
          <a:noFill/>
        </p:spPr>
        <p:txBody>
          <a:bodyPr wrap="square" rtlCol="0">
            <a:spAutoFit/>
          </a:bodyPr>
          <a:lstStyle/>
          <a:p>
            <a:r>
              <a:rPr lang="en-US" dirty="0"/>
              <a:t> out1 &lt;- </a:t>
            </a:r>
            <a:r>
              <a:rPr lang="en-US" dirty="0" err="1"/>
              <a:t>extract_tables</a:t>
            </a:r>
            <a:r>
              <a:rPr lang="en-US" dirty="0"/>
              <a:t>(</a:t>
            </a:r>
            <a:r>
              <a:rPr lang="en-US" dirty="0" err="1"/>
              <a:t>f,guess</a:t>
            </a:r>
            <a:r>
              <a:rPr lang="en-US" dirty="0"/>
              <a:t>=</a:t>
            </a:r>
            <a:r>
              <a:rPr lang="en-US" dirty="0" err="1"/>
              <a:t>FALSE,method</a:t>
            </a:r>
            <a:r>
              <a:rPr lang="en-US" dirty="0"/>
              <a:t> = "</a:t>
            </a:r>
            <a:r>
              <a:rPr lang="en-US" dirty="0" err="1"/>
              <a:t>data.frame</a:t>
            </a:r>
            <a:r>
              <a:rPr lang="en-US" dirty="0"/>
              <a:t>")</a:t>
            </a:r>
          </a:p>
          <a:p>
            <a:endParaRPr lang="en-US" dirty="0"/>
          </a:p>
        </p:txBody>
      </p:sp>
      <p:sp>
        <p:nvSpPr>
          <p:cNvPr id="5" name="Shape 458"/>
          <p:cNvSpPr txBox="1">
            <a:spLocks/>
          </p:cNvSpPr>
          <p:nvPr/>
        </p:nvSpPr>
        <p:spPr>
          <a:xfrm>
            <a:off x="685956" y="2602432"/>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6:</a:t>
            </a:r>
          </a:p>
        </p:txBody>
      </p:sp>
      <p:sp>
        <p:nvSpPr>
          <p:cNvPr id="9" name="Shape 459"/>
          <p:cNvSpPr txBox="1"/>
          <p:nvPr/>
        </p:nvSpPr>
        <p:spPr>
          <a:xfrm>
            <a:off x="685956" y="3231218"/>
            <a:ext cx="7522200" cy="698431"/>
          </a:xfrm>
          <a:prstGeom prst="rect">
            <a:avLst/>
          </a:prstGeom>
          <a:noFill/>
          <a:ln>
            <a:noFill/>
          </a:ln>
        </p:spPr>
        <p:txBody>
          <a:bodyPr lIns="91425" tIns="91425" rIns="91425" bIns="91425" anchor="t" anchorCtr="0">
            <a:noAutofit/>
          </a:bodyPr>
          <a:lstStyle/>
          <a:p>
            <a:r>
              <a:rPr lang="en-US" b="1" dirty="0"/>
              <a:t>Initialize the final result data set</a:t>
            </a:r>
          </a:p>
        </p:txBody>
      </p:sp>
      <p:sp>
        <p:nvSpPr>
          <p:cNvPr id="10" name="TextBox 9"/>
          <p:cNvSpPr txBox="1"/>
          <p:nvPr/>
        </p:nvSpPr>
        <p:spPr>
          <a:xfrm>
            <a:off x="685956" y="3580433"/>
            <a:ext cx="8152322" cy="523220"/>
          </a:xfrm>
          <a:prstGeom prst="rect">
            <a:avLst/>
          </a:prstGeom>
          <a:noFill/>
        </p:spPr>
        <p:txBody>
          <a:bodyPr wrap="square" rtlCol="0">
            <a:spAutoFit/>
          </a:bodyPr>
          <a:lstStyle/>
          <a:p>
            <a:r>
              <a:rPr lang="en-US" dirty="0"/>
              <a:t> </a:t>
            </a:r>
            <a:r>
              <a:rPr lang="en-US" dirty="0" err="1"/>
              <a:t>dfresult</a:t>
            </a:r>
            <a:r>
              <a:rPr lang="en-US" dirty="0"/>
              <a:t> &lt;- NULL</a:t>
            </a:r>
          </a:p>
          <a:p>
            <a:endParaRPr lang="en-US" dirty="0"/>
          </a:p>
        </p:txBody>
      </p:sp>
      <p:sp>
        <p:nvSpPr>
          <p:cNvPr id="13" name="Shape 458"/>
          <p:cNvSpPr txBox="1">
            <a:spLocks/>
          </p:cNvSpPr>
          <p:nvPr/>
        </p:nvSpPr>
        <p:spPr>
          <a:xfrm>
            <a:off x="685956" y="-16656"/>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4:</a:t>
            </a:r>
          </a:p>
        </p:txBody>
      </p:sp>
      <p:sp>
        <p:nvSpPr>
          <p:cNvPr id="14" name="Shape 459"/>
          <p:cNvSpPr txBox="1"/>
          <p:nvPr/>
        </p:nvSpPr>
        <p:spPr>
          <a:xfrm>
            <a:off x="685956" y="613335"/>
            <a:ext cx="7522200" cy="428098"/>
          </a:xfrm>
          <a:prstGeom prst="rect">
            <a:avLst/>
          </a:prstGeom>
          <a:noFill/>
          <a:ln>
            <a:noFill/>
          </a:ln>
        </p:spPr>
        <p:txBody>
          <a:bodyPr lIns="91425" tIns="91425" rIns="91425" bIns="91425" anchor="t" anchorCtr="0">
            <a:noAutofit/>
          </a:bodyPr>
          <a:lstStyle/>
          <a:p>
            <a:r>
              <a:rPr lang="en-US" b="1" dirty="0"/>
              <a:t>Extracting the file</a:t>
            </a:r>
          </a:p>
        </p:txBody>
      </p:sp>
      <p:sp>
        <p:nvSpPr>
          <p:cNvPr id="15" name="TextBox 14"/>
          <p:cNvSpPr txBox="1"/>
          <p:nvPr/>
        </p:nvSpPr>
        <p:spPr>
          <a:xfrm>
            <a:off x="685956" y="989207"/>
            <a:ext cx="8152322" cy="307777"/>
          </a:xfrm>
          <a:prstGeom prst="rect">
            <a:avLst/>
          </a:prstGeom>
          <a:noFill/>
        </p:spPr>
        <p:txBody>
          <a:bodyPr wrap="square" rtlCol="0">
            <a:spAutoFit/>
          </a:bodyPr>
          <a:lstStyle/>
          <a:p>
            <a:r>
              <a:rPr lang="en-US" dirty="0"/>
              <a:t>f &lt;-</a:t>
            </a:r>
            <a:r>
              <a:rPr lang="en-US" dirty="0" err="1"/>
              <a:t>system.file</a:t>
            </a:r>
            <a:r>
              <a:rPr lang="en-US" dirty="0"/>
              <a:t>("examples", "PeerGroup_1_March2016.pdf",package="</a:t>
            </a:r>
            <a:r>
              <a:rPr lang="en-US" dirty="0" err="1"/>
              <a:t>tabulizer</a:t>
            </a:r>
            <a:r>
              <a:rPr lang="en-US" dirty="0"/>
              <a:t>")</a:t>
            </a:r>
          </a:p>
        </p:txBody>
      </p:sp>
    </p:spTree>
    <p:extLst>
      <p:ext uri="{BB962C8B-B14F-4D97-AF65-F5344CB8AC3E}">
        <p14:creationId xmlns:p14="http://schemas.microsoft.com/office/powerpoint/2010/main" val="1852972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710716" y="33997"/>
            <a:ext cx="6996600" cy="715800"/>
          </a:xfrm>
          <a:prstGeom prst="rect">
            <a:avLst/>
          </a:prstGeom>
        </p:spPr>
        <p:txBody>
          <a:bodyPr lIns="91425" tIns="91425" rIns="91425" bIns="91425" anchor="b" anchorCtr="0">
            <a:noAutofit/>
          </a:bodyPr>
          <a:lstStyle/>
          <a:p>
            <a:pPr lvl="0" algn="l" rtl="0">
              <a:spcBef>
                <a:spcPts val="0"/>
              </a:spcBef>
              <a:buNone/>
            </a:pPr>
            <a:r>
              <a:rPr lang="en" dirty="0"/>
              <a:t>Step 7:</a:t>
            </a:r>
          </a:p>
        </p:txBody>
      </p:sp>
      <p:sp>
        <p:nvSpPr>
          <p:cNvPr id="459" name="Shape 459"/>
          <p:cNvSpPr txBox="1"/>
          <p:nvPr/>
        </p:nvSpPr>
        <p:spPr>
          <a:xfrm>
            <a:off x="710716" y="760558"/>
            <a:ext cx="7522200" cy="826499"/>
          </a:xfrm>
          <a:prstGeom prst="rect">
            <a:avLst/>
          </a:prstGeom>
          <a:noFill/>
          <a:ln>
            <a:noFill/>
          </a:ln>
        </p:spPr>
        <p:txBody>
          <a:bodyPr lIns="91425" tIns="91425" rIns="91425" bIns="91425" anchor="t" anchorCtr="0">
            <a:noAutofit/>
          </a:bodyPr>
          <a:lstStyle/>
          <a:p>
            <a:r>
              <a:rPr lang="en-US" b="1" dirty="0"/>
              <a:t>Now the pdf structure is such that the pdf's each table is broken in 2 halves</a:t>
            </a:r>
          </a:p>
          <a:p>
            <a:r>
              <a:rPr lang="en-US" b="1" dirty="0"/>
              <a:t>set 1:- page 1- page 13</a:t>
            </a:r>
          </a:p>
          <a:p>
            <a:r>
              <a:rPr lang="en-US" b="1" dirty="0"/>
              <a:t>set 2:- page 14- page 26</a:t>
            </a:r>
          </a:p>
          <a:p>
            <a:r>
              <a:rPr lang="en-US" b="1" dirty="0"/>
              <a:t>set 3:- page 27,28</a:t>
            </a:r>
          </a:p>
        </p:txBody>
      </p:sp>
      <p:sp>
        <p:nvSpPr>
          <p:cNvPr id="2" name="TextBox 1"/>
          <p:cNvSpPr txBox="1"/>
          <p:nvPr/>
        </p:nvSpPr>
        <p:spPr>
          <a:xfrm>
            <a:off x="710716" y="1844423"/>
            <a:ext cx="8152322" cy="523220"/>
          </a:xfrm>
          <a:prstGeom prst="rect">
            <a:avLst/>
          </a:prstGeom>
          <a:noFill/>
        </p:spPr>
        <p:txBody>
          <a:bodyPr wrap="square" rtlCol="0">
            <a:spAutoFit/>
          </a:bodyPr>
          <a:lstStyle/>
          <a:p>
            <a:r>
              <a:rPr lang="en-US" dirty="0"/>
              <a:t>j &lt;- 14</a:t>
            </a:r>
          </a:p>
          <a:p>
            <a:r>
              <a:rPr lang="en-US" dirty="0" err="1"/>
              <a:t>i</a:t>
            </a:r>
            <a:r>
              <a:rPr lang="en-US" dirty="0"/>
              <a:t>&lt;-1</a:t>
            </a:r>
          </a:p>
        </p:txBody>
      </p:sp>
      <p:sp>
        <p:nvSpPr>
          <p:cNvPr id="5" name="Shape 458"/>
          <p:cNvSpPr txBox="1">
            <a:spLocks/>
          </p:cNvSpPr>
          <p:nvPr/>
        </p:nvSpPr>
        <p:spPr>
          <a:xfrm>
            <a:off x="710716" y="2395347"/>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8:</a:t>
            </a:r>
          </a:p>
        </p:txBody>
      </p:sp>
      <p:sp>
        <p:nvSpPr>
          <p:cNvPr id="9" name="Shape 459"/>
          <p:cNvSpPr txBox="1"/>
          <p:nvPr/>
        </p:nvSpPr>
        <p:spPr>
          <a:xfrm>
            <a:off x="710716" y="3058513"/>
            <a:ext cx="7522200" cy="826499"/>
          </a:xfrm>
          <a:prstGeom prst="rect">
            <a:avLst/>
          </a:prstGeom>
          <a:noFill/>
          <a:ln>
            <a:noFill/>
          </a:ln>
        </p:spPr>
        <p:txBody>
          <a:bodyPr lIns="91425" tIns="91425" rIns="91425" bIns="91425" anchor="t" anchorCtr="0">
            <a:noAutofit/>
          </a:bodyPr>
          <a:lstStyle/>
          <a:p>
            <a:r>
              <a:rPr lang="en-US" b="1" dirty="0"/>
              <a:t>for(</a:t>
            </a:r>
            <a:r>
              <a:rPr lang="en-US" b="1" dirty="0" err="1"/>
              <a:t>i</a:t>
            </a:r>
            <a:r>
              <a:rPr lang="en-US" b="1" dirty="0"/>
              <a:t> in length(out1)/2-1)</a:t>
            </a:r>
          </a:p>
        </p:txBody>
      </p:sp>
    </p:spTree>
    <p:extLst>
      <p:ext uri="{BB962C8B-B14F-4D97-AF65-F5344CB8AC3E}">
        <p14:creationId xmlns:p14="http://schemas.microsoft.com/office/powerpoint/2010/main" val="11984453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710104" y="31168"/>
            <a:ext cx="6996600" cy="715800"/>
          </a:xfrm>
          <a:prstGeom prst="rect">
            <a:avLst/>
          </a:prstGeom>
        </p:spPr>
        <p:txBody>
          <a:bodyPr lIns="91425" tIns="91425" rIns="91425" bIns="91425" anchor="b" anchorCtr="0">
            <a:noAutofit/>
          </a:bodyPr>
          <a:lstStyle/>
          <a:p>
            <a:pPr lvl="0" algn="l" rtl="0">
              <a:spcBef>
                <a:spcPts val="0"/>
              </a:spcBef>
              <a:buNone/>
            </a:pPr>
            <a:r>
              <a:rPr lang="en" dirty="0"/>
              <a:t>Step 9:</a:t>
            </a:r>
          </a:p>
        </p:txBody>
      </p:sp>
      <p:sp>
        <p:nvSpPr>
          <p:cNvPr id="459" name="Shape 459"/>
          <p:cNvSpPr txBox="1"/>
          <p:nvPr/>
        </p:nvSpPr>
        <p:spPr>
          <a:xfrm>
            <a:off x="710104" y="898038"/>
            <a:ext cx="7522200" cy="826499"/>
          </a:xfrm>
          <a:prstGeom prst="rect">
            <a:avLst/>
          </a:prstGeom>
          <a:noFill/>
          <a:ln>
            <a:noFill/>
          </a:ln>
        </p:spPr>
        <p:txBody>
          <a:bodyPr lIns="91425" tIns="91425" rIns="91425" bIns="91425" anchor="t" anchorCtr="0">
            <a:noAutofit/>
          </a:bodyPr>
          <a:lstStyle/>
          <a:p>
            <a:r>
              <a:rPr lang="en-US" b="1" dirty="0"/>
              <a:t>Logic to replace empty values as </a:t>
            </a:r>
            <a:r>
              <a:rPr lang="en-US" b="1" dirty="0" err="1"/>
              <a:t>na</a:t>
            </a:r>
            <a:r>
              <a:rPr lang="en-US" b="1" dirty="0"/>
              <a:t>, if "all" cell values are </a:t>
            </a:r>
            <a:r>
              <a:rPr lang="en-US" b="1" dirty="0" err="1"/>
              <a:t>na</a:t>
            </a:r>
            <a:r>
              <a:rPr lang="en-US" b="1" dirty="0"/>
              <a:t> we "remove" the row</a:t>
            </a:r>
          </a:p>
          <a:p>
            <a:r>
              <a:rPr lang="en-US" b="1" dirty="0"/>
              <a:t>also remove the rows </a:t>
            </a:r>
            <a:r>
              <a:rPr lang="en-US" b="1" dirty="0" err="1"/>
              <a:t>havin</a:t>
            </a:r>
            <a:r>
              <a:rPr lang="en-US" b="1" dirty="0"/>
              <a:t> '---' as the values first for 2nd half of pdf's, second for 1st half</a:t>
            </a:r>
          </a:p>
          <a:p>
            <a:r>
              <a:rPr lang="en-US" b="1" dirty="0"/>
              <a:t> </a:t>
            </a:r>
          </a:p>
        </p:txBody>
      </p:sp>
      <p:sp>
        <p:nvSpPr>
          <p:cNvPr id="3" name="TextBox 2"/>
          <p:cNvSpPr txBox="1"/>
          <p:nvPr/>
        </p:nvSpPr>
        <p:spPr>
          <a:xfrm>
            <a:off x="710104" y="2026678"/>
            <a:ext cx="7198242" cy="1384995"/>
          </a:xfrm>
          <a:prstGeom prst="rect">
            <a:avLst/>
          </a:prstGeom>
          <a:noFill/>
        </p:spPr>
        <p:txBody>
          <a:bodyPr wrap="square" rtlCol="0">
            <a:spAutoFit/>
          </a:bodyPr>
          <a:lstStyle/>
          <a:p>
            <a:r>
              <a:rPr lang="en-US" dirty="0"/>
              <a:t>df2 &lt;-</a:t>
            </a:r>
            <a:r>
              <a:rPr lang="en-US" dirty="0" err="1"/>
              <a:t>as.data.frame</a:t>
            </a:r>
            <a:r>
              <a:rPr lang="en-US" dirty="0"/>
              <a:t>(apply(out1[[j]], 2, function(x) </a:t>
            </a:r>
            <a:r>
              <a:rPr lang="en-US" dirty="0" err="1"/>
              <a:t>gsub</a:t>
            </a:r>
            <a:r>
              <a:rPr lang="en-US" dirty="0"/>
              <a:t>("^$|^ $", NA, x)))</a:t>
            </a:r>
          </a:p>
          <a:p>
            <a:r>
              <a:rPr lang="en-US" dirty="0"/>
              <a:t>  row.has.na &lt;-(apply(df2, 1, function(x){all(is.na(x))}))</a:t>
            </a:r>
          </a:p>
          <a:p>
            <a:r>
              <a:rPr lang="en-US" dirty="0"/>
              <a:t>  sum(row.has.na)</a:t>
            </a:r>
          </a:p>
          <a:p>
            <a:r>
              <a:rPr lang="en-US" dirty="0"/>
              <a:t>  df2 &lt;-</a:t>
            </a:r>
            <a:r>
              <a:rPr lang="en-US" dirty="0" err="1"/>
              <a:t>as.data.frame</a:t>
            </a:r>
            <a:r>
              <a:rPr lang="en-US" dirty="0"/>
              <a:t>(df2[!row.has.na,])</a:t>
            </a:r>
          </a:p>
          <a:p>
            <a:r>
              <a:rPr lang="en-US" dirty="0"/>
              <a:t>  del&lt;-which(apply(df2, 1, function(x) any(</a:t>
            </a:r>
            <a:r>
              <a:rPr lang="en-US" dirty="0" err="1"/>
              <a:t>grepl</a:t>
            </a:r>
            <a:r>
              <a:rPr lang="en-US" dirty="0"/>
              <a:t>("\\--", x))))</a:t>
            </a:r>
          </a:p>
          <a:p>
            <a:r>
              <a:rPr lang="en-US" dirty="0"/>
              <a:t>  df2&lt;-df2[-del,]</a:t>
            </a:r>
          </a:p>
        </p:txBody>
      </p:sp>
    </p:spTree>
    <p:extLst>
      <p:ext uri="{BB962C8B-B14F-4D97-AF65-F5344CB8AC3E}">
        <p14:creationId xmlns:p14="http://schemas.microsoft.com/office/powerpoint/2010/main" val="2211764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Shape 459"/>
          <p:cNvSpPr txBox="1"/>
          <p:nvPr/>
        </p:nvSpPr>
        <p:spPr>
          <a:xfrm>
            <a:off x="810925" y="553459"/>
            <a:ext cx="7522200" cy="826499"/>
          </a:xfrm>
          <a:prstGeom prst="rect">
            <a:avLst/>
          </a:prstGeom>
          <a:noFill/>
          <a:ln>
            <a:noFill/>
          </a:ln>
        </p:spPr>
        <p:txBody>
          <a:bodyPr lIns="91425" tIns="91425" rIns="91425" bIns="91425" anchor="t" anchorCtr="0">
            <a:noAutofit/>
          </a:bodyPr>
          <a:lstStyle/>
          <a:p>
            <a:endParaRPr lang="en-US" b="1" dirty="0"/>
          </a:p>
        </p:txBody>
      </p:sp>
      <p:sp>
        <p:nvSpPr>
          <p:cNvPr id="3" name="TextBox 2"/>
          <p:cNvSpPr txBox="1"/>
          <p:nvPr/>
        </p:nvSpPr>
        <p:spPr>
          <a:xfrm>
            <a:off x="519332" y="1946127"/>
            <a:ext cx="6780722" cy="2246769"/>
          </a:xfrm>
          <a:prstGeom prst="rect">
            <a:avLst/>
          </a:prstGeom>
          <a:noFill/>
        </p:spPr>
        <p:txBody>
          <a:bodyPr wrap="square" rtlCol="0">
            <a:spAutoFit/>
          </a:bodyPr>
          <a:lstStyle/>
          <a:p>
            <a:r>
              <a:rPr lang="en-US" dirty="0" smtClean="0"/>
              <a:t>    df2</a:t>
            </a:r>
            <a:r>
              <a:rPr lang="en-US" dirty="0"/>
              <a:t>&lt;-df2[-c(1:2),]</a:t>
            </a:r>
          </a:p>
          <a:p>
            <a:r>
              <a:rPr lang="en-US" dirty="0"/>
              <a:t>    names(df2)=</a:t>
            </a:r>
            <a:r>
              <a:rPr lang="en-US" dirty="0" err="1"/>
              <a:t>unlist</a:t>
            </a:r>
            <a:r>
              <a:rPr lang="en-US" dirty="0"/>
              <a:t>(df2[c(1),])</a:t>
            </a:r>
          </a:p>
          <a:p>
            <a:r>
              <a:rPr lang="en-US" dirty="0"/>
              <a:t>    names(df2)</a:t>
            </a:r>
          </a:p>
          <a:p>
            <a:r>
              <a:rPr lang="en-US" dirty="0"/>
              <a:t>    </a:t>
            </a:r>
          </a:p>
          <a:p>
            <a:r>
              <a:rPr lang="en-US" dirty="0"/>
              <a:t>    df2 &lt;- </a:t>
            </a:r>
            <a:r>
              <a:rPr lang="en-US" dirty="0" err="1"/>
              <a:t>as.data.frame</a:t>
            </a:r>
            <a:r>
              <a:rPr lang="en-US" dirty="0"/>
              <a:t>(df2[-1,])</a:t>
            </a:r>
          </a:p>
          <a:p>
            <a:r>
              <a:rPr lang="en-US" dirty="0"/>
              <a:t>    </a:t>
            </a:r>
          </a:p>
          <a:p>
            <a:r>
              <a:rPr lang="en-US" dirty="0"/>
              <a:t>    df1&lt;-df1[-c(1:2),]</a:t>
            </a:r>
          </a:p>
          <a:p>
            <a:r>
              <a:rPr lang="en-US" dirty="0"/>
              <a:t>    names(df1)=</a:t>
            </a:r>
            <a:r>
              <a:rPr lang="en-US" dirty="0" err="1"/>
              <a:t>unlist</a:t>
            </a:r>
            <a:r>
              <a:rPr lang="en-US" dirty="0"/>
              <a:t>(df1[c(1),])</a:t>
            </a:r>
          </a:p>
          <a:p>
            <a:r>
              <a:rPr lang="en-US" dirty="0"/>
              <a:t>    names(df2)</a:t>
            </a:r>
          </a:p>
          <a:p>
            <a:r>
              <a:rPr lang="en-US" dirty="0"/>
              <a:t>    df1 &lt;- </a:t>
            </a:r>
            <a:r>
              <a:rPr lang="en-US" dirty="0" err="1"/>
              <a:t>as.data.frame</a:t>
            </a:r>
            <a:r>
              <a:rPr lang="en-US" dirty="0"/>
              <a:t>(df1[-1,])</a:t>
            </a:r>
          </a:p>
        </p:txBody>
      </p:sp>
      <p:sp>
        <p:nvSpPr>
          <p:cNvPr id="10" name="Shape 458"/>
          <p:cNvSpPr txBox="1">
            <a:spLocks/>
          </p:cNvSpPr>
          <p:nvPr/>
        </p:nvSpPr>
        <p:spPr>
          <a:xfrm>
            <a:off x="707222" y="77470"/>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10:</a:t>
            </a:r>
          </a:p>
        </p:txBody>
      </p:sp>
      <p:sp>
        <p:nvSpPr>
          <p:cNvPr id="11" name="Shape 459"/>
          <p:cNvSpPr txBox="1"/>
          <p:nvPr/>
        </p:nvSpPr>
        <p:spPr>
          <a:xfrm>
            <a:off x="707222" y="956449"/>
            <a:ext cx="7522200" cy="826499"/>
          </a:xfrm>
          <a:prstGeom prst="rect">
            <a:avLst/>
          </a:prstGeom>
          <a:noFill/>
          <a:ln>
            <a:noFill/>
          </a:ln>
        </p:spPr>
        <p:txBody>
          <a:bodyPr lIns="91425" tIns="91425" rIns="91425" bIns="91425" anchor="t" anchorCtr="0">
            <a:noAutofit/>
          </a:bodyPr>
          <a:lstStyle/>
          <a:p>
            <a:pPr algn="just"/>
            <a:r>
              <a:rPr lang="en-US" b="1" dirty="0"/>
              <a:t>Logic to </a:t>
            </a:r>
            <a:r>
              <a:rPr lang="en-US" b="1" dirty="0" err="1"/>
              <a:t>unlist</a:t>
            </a:r>
            <a:r>
              <a:rPr lang="en-US" b="1" dirty="0"/>
              <a:t> the values and flatten out the common cell values as a single list basically done to merge the 2 subsets of data to form 1 logical table logic to match the 'number of rows' to be able to do 'bind by column'</a:t>
            </a:r>
          </a:p>
        </p:txBody>
      </p:sp>
    </p:spTree>
    <p:extLst>
      <p:ext uri="{BB962C8B-B14F-4D97-AF65-F5344CB8AC3E}">
        <p14:creationId xmlns:p14="http://schemas.microsoft.com/office/powerpoint/2010/main" val="830830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744279" y="2526456"/>
            <a:ext cx="6996600" cy="715800"/>
          </a:xfrm>
          <a:prstGeom prst="rect">
            <a:avLst/>
          </a:prstGeom>
        </p:spPr>
        <p:txBody>
          <a:bodyPr lIns="91425" tIns="91425" rIns="91425" bIns="91425" anchor="b" anchorCtr="0">
            <a:noAutofit/>
          </a:bodyPr>
          <a:lstStyle/>
          <a:p>
            <a:pPr lvl="0" algn="l" rtl="0">
              <a:spcBef>
                <a:spcPts val="0"/>
              </a:spcBef>
              <a:buNone/>
            </a:pPr>
            <a:r>
              <a:rPr lang="en" dirty="0"/>
              <a:t>Step 12:</a:t>
            </a:r>
          </a:p>
        </p:txBody>
      </p:sp>
      <p:sp>
        <p:nvSpPr>
          <p:cNvPr id="459" name="Shape 459"/>
          <p:cNvSpPr txBox="1"/>
          <p:nvPr/>
        </p:nvSpPr>
        <p:spPr>
          <a:xfrm>
            <a:off x="744279" y="3178230"/>
            <a:ext cx="7522200" cy="826499"/>
          </a:xfrm>
          <a:prstGeom prst="rect">
            <a:avLst/>
          </a:prstGeom>
          <a:noFill/>
          <a:ln>
            <a:noFill/>
          </a:ln>
        </p:spPr>
        <p:txBody>
          <a:bodyPr lIns="91425" tIns="91425" rIns="91425" bIns="91425" anchor="t" anchorCtr="0">
            <a:noAutofit/>
          </a:bodyPr>
          <a:lstStyle/>
          <a:p>
            <a:r>
              <a:rPr lang="en-US" b="1" dirty="0"/>
              <a:t>Clean the data by using regex patterns for subset 1 values that are stuck in 1 column</a:t>
            </a:r>
          </a:p>
          <a:p>
            <a:r>
              <a:rPr lang="en-US" b="1" dirty="0"/>
              <a:t>used '</a:t>
            </a:r>
            <a:r>
              <a:rPr lang="en-US" b="1" dirty="0" err="1"/>
              <a:t>gsub</a:t>
            </a:r>
            <a:r>
              <a:rPr lang="en-US" b="1" dirty="0"/>
              <a:t>' function to be able to remove columns with entire '</a:t>
            </a:r>
            <a:r>
              <a:rPr lang="en-US" b="1" dirty="0" err="1"/>
              <a:t>na</a:t>
            </a:r>
            <a:r>
              <a:rPr lang="en-US" b="1" dirty="0"/>
              <a:t>' values</a:t>
            </a:r>
          </a:p>
        </p:txBody>
      </p:sp>
      <p:sp>
        <p:nvSpPr>
          <p:cNvPr id="2" name="TextBox 1"/>
          <p:cNvSpPr txBox="1"/>
          <p:nvPr/>
        </p:nvSpPr>
        <p:spPr>
          <a:xfrm>
            <a:off x="744279" y="3841369"/>
            <a:ext cx="6241311" cy="954107"/>
          </a:xfrm>
          <a:prstGeom prst="rect">
            <a:avLst/>
          </a:prstGeom>
          <a:noFill/>
        </p:spPr>
        <p:txBody>
          <a:bodyPr wrap="square" rtlCol="0">
            <a:spAutoFit/>
          </a:bodyPr>
          <a:lstStyle/>
          <a:p>
            <a:r>
              <a:rPr lang="en-US" dirty="0"/>
              <a:t>df1.trial &lt;- </a:t>
            </a:r>
            <a:r>
              <a:rPr lang="en-US" dirty="0" err="1"/>
              <a:t>data.frame</a:t>
            </a:r>
            <a:r>
              <a:rPr lang="en-US" dirty="0"/>
              <a:t>(t(</a:t>
            </a:r>
            <a:r>
              <a:rPr lang="en-US" dirty="0" err="1"/>
              <a:t>sapply</a:t>
            </a:r>
            <a:r>
              <a:rPr lang="en-US" dirty="0"/>
              <a:t>(df1[,2], function(y) </a:t>
            </a:r>
            <a:r>
              <a:rPr lang="en-US" dirty="0" err="1"/>
              <a:t>gsub</a:t>
            </a:r>
            <a:r>
              <a:rPr lang="en-US" dirty="0"/>
              <a:t>('(^-*[0-9]*.[0-9]{2})(-*[0-9]*.[0-9]{2})', '\\1d\\2', y))))</a:t>
            </a:r>
          </a:p>
          <a:p>
            <a:r>
              <a:rPr lang="en-US" dirty="0"/>
              <a:t>    divisions&lt;-2</a:t>
            </a:r>
          </a:p>
          <a:p>
            <a:r>
              <a:rPr lang="en-US" dirty="0"/>
              <a:t> </a:t>
            </a:r>
          </a:p>
        </p:txBody>
      </p:sp>
      <p:sp>
        <p:nvSpPr>
          <p:cNvPr id="7" name="Shape 458"/>
          <p:cNvSpPr txBox="1">
            <a:spLocks/>
          </p:cNvSpPr>
          <p:nvPr/>
        </p:nvSpPr>
        <p:spPr>
          <a:xfrm>
            <a:off x="744279" y="35291"/>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t>Step 11:</a:t>
            </a:r>
          </a:p>
        </p:txBody>
      </p:sp>
      <p:sp>
        <p:nvSpPr>
          <p:cNvPr id="8" name="Shape 459"/>
          <p:cNvSpPr txBox="1"/>
          <p:nvPr/>
        </p:nvSpPr>
        <p:spPr>
          <a:xfrm>
            <a:off x="630171" y="761500"/>
            <a:ext cx="7522200" cy="559224"/>
          </a:xfrm>
          <a:prstGeom prst="rect">
            <a:avLst/>
          </a:prstGeom>
          <a:noFill/>
          <a:ln>
            <a:noFill/>
          </a:ln>
        </p:spPr>
        <p:txBody>
          <a:bodyPr lIns="91425" tIns="91425" rIns="91425" bIns="91425" anchor="t" anchorCtr="0">
            <a:noAutofit/>
          </a:bodyPr>
          <a:lstStyle/>
          <a:p>
            <a:r>
              <a:rPr lang="en-US" b="1" dirty="0"/>
              <a:t>Clean the data by using regex patterns for subset 2 values that are stuck in 1 column used '</a:t>
            </a:r>
            <a:r>
              <a:rPr lang="en-US" b="1" dirty="0" err="1"/>
              <a:t>gsub</a:t>
            </a:r>
            <a:r>
              <a:rPr lang="en-US" b="1" dirty="0"/>
              <a:t>' function to be able to remove columns with entire '</a:t>
            </a:r>
            <a:r>
              <a:rPr lang="en-US" b="1" dirty="0" err="1"/>
              <a:t>na</a:t>
            </a:r>
            <a:r>
              <a:rPr lang="en-US" b="1" dirty="0"/>
              <a:t>' values</a:t>
            </a:r>
          </a:p>
        </p:txBody>
      </p:sp>
      <p:sp>
        <p:nvSpPr>
          <p:cNvPr id="10" name="TextBox 9"/>
          <p:cNvSpPr txBox="1"/>
          <p:nvPr/>
        </p:nvSpPr>
        <p:spPr>
          <a:xfrm>
            <a:off x="638166" y="1526253"/>
            <a:ext cx="7251405" cy="1169551"/>
          </a:xfrm>
          <a:prstGeom prst="rect">
            <a:avLst/>
          </a:prstGeom>
          <a:noFill/>
        </p:spPr>
        <p:txBody>
          <a:bodyPr wrap="square" rtlCol="0">
            <a:spAutoFit/>
          </a:bodyPr>
          <a:lstStyle/>
          <a:p>
            <a:r>
              <a:rPr lang="en-US" dirty="0"/>
              <a:t> df2.trial &lt;- </a:t>
            </a:r>
            <a:r>
              <a:rPr lang="en-US" dirty="0" err="1"/>
              <a:t>data.frame</a:t>
            </a:r>
            <a:r>
              <a:rPr lang="en-US" dirty="0"/>
              <a:t>(t(</a:t>
            </a:r>
            <a:r>
              <a:rPr lang="en-US" dirty="0" err="1"/>
              <a:t>sapply</a:t>
            </a:r>
            <a:r>
              <a:rPr lang="en-US" dirty="0"/>
              <a:t>(df2[,2], function(y) </a:t>
            </a:r>
            <a:r>
              <a:rPr lang="en-US" dirty="0" err="1"/>
              <a:t>gsub</a:t>
            </a:r>
            <a:r>
              <a:rPr lang="en-US" dirty="0"/>
              <a:t>('(^-*[0-9]*.[0-9]{2})(-*[0-9]*.[0-9]{2})(-*[0-9]*.[0-9]{2})(-*[0-9]*.[0-9]{2})(-*[0-9]*.[0-9]{2})(-*[0-9]*.[0-9]{2})(-*[0-9]*.[0-9]{2})(-*[0-9]*.[0-9]{2})', '\\1d\\2d\\3d\\4d\\5d\\6d\\7d\\8', y))))</a:t>
            </a:r>
          </a:p>
          <a:p>
            <a:r>
              <a:rPr lang="en-US" dirty="0"/>
              <a:t>    divisions&lt;-8</a:t>
            </a:r>
          </a:p>
          <a:p>
            <a:r>
              <a:rPr lang="en-US" dirty="0"/>
              <a:t> </a:t>
            </a:r>
          </a:p>
        </p:txBody>
      </p:sp>
    </p:spTree>
    <p:extLst>
      <p:ext uri="{BB962C8B-B14F-4D97-AF65-F5344CB8AC3E}">
        <p14:creationId xmlns:p14="http://schemas.microsoft.com/office/powerpoint/2010/main" val="2460362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54076" y="244548"/>
            <a:ext cx="6996600" cy="1084521"/>
          </a:xfrm>
          <a:prstGeom prst="rect">
            <a:avLst/>
          </a:prstGeom>
        </p:spPr>
        <p:txBody>
          <a:bodyPr lIns="91425" tIns="91425" rIns="91425" bIns="91425" anchor="b" anchorCtr="0">
            <a:noAutofit/>
          </a:bodyPr>
          <a:lstStyle/>
          <a:p>
            <a:r>
              <a:rPr lang="en-US" dirty="0"/>
              <a:t/>
            </a:r>
            <a:br>
              <a:rPr lang="en-US" dirty="0"/>
            </a:br>
            <a:r>
              <a:rPr lang="en-US" dirty="0"/>
              <a:t>2:  Semi Clean And Structured</a:t>
            </a:r>
            <a:br>
              <a:rPr lang="en-US" dirty="0"/>
            </a:br>
            <a:r>
              <a:rPr lang="en-US" dirty="0"/>
              <a:t/>
            </a:r>
            <a:br>
              <a:rPr lang="en-US" dirty="0"/>
            </a:br>
            <a:endParaRPr lang="en" dirty="0"/>
          </a:p>
        </p:txBody>
      </p:sp>
      <p:pic>
        <p:nvPicPr>
          <p:cNvPr id="4" name="Picture 3"/>
          <p:cNvPicPr>
            <a:picLocks noChangeAspect="1"/>
          </p:cNvPicPr>
          <p:nvPr/>
        </p:nvPicPr>
        <p:blipFill>
          <a:blip r:embed="rId3"/>
          <a:stretch>
            <a:fillRect/>
          </a:stretch>
        </p:blipFill>
        <p:spPr>
          <a:xfrm>
            <a:off x="499730" y="786808"/>
            <a:ext cx="8150676" cy="4281844"/>
          </a:xfrm>
          <a:prstGeom prst="rect">
            <a:avLst/>
          </a:prstGeom>
        </p:spPr>
      </p:pic>
    </p:spTree>
    <p:extLst>
      <p:ext uri="{BB962C8B-B14F-4D97-AF65-F5344CB8AC3E}">
        <p14:creationId xmlns:p14="http://schemas.microsoft.com/office/powerpoint/2010/main" val="3906864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810925" y="-119903"/>
            <a:ext cx="6996600" cy="715800"/>
          </a:xfrm>
          <a:prstGeom prst="rect">
            <a:avLst/>
          </a:prstGeom>
        </p:spPr>
        <p:txBody>
          <a:bodyPr lIns="91425" tIns="91425" rIns="91425" bIns="91425" anchor="b" anchorCtr="0">
            <a:noAutofit/>
          </a:bodyPr>
          <a:lstStyle/>
          <a:p>
            <a:pPr lvl="0" algn="l" rtl="0">
              <a:spcBef>
                <a:spcPts val="0"/>
              </a:spcBef>
              <a:buNone/>
            </a:pPr>
            <a:r>
              <a:rPr lang="en" dirty="0"/>
              <a:t>Step 13:</a:t>
            </a:r>
          </a:p>
        </p:txBody>
      </p:sp>
      <p:sp>
        <p:nvSpPr>
          <p:cNvPr id="459" name="Shape 459"/>
          <p:cNvSpPr txBox="1"/>
          <p:nvPr/>
        </p:nvSpPr>
        <p:spPr>
          <a:xfrm>
            <a:off x="810925" y="574678"/>
            <a:ext cx="7522200" cy="826499"/>
          </a:xfrm>
          <a:prstGeom prst="rect">
            <a:avLst/>
          </a:prstGeom>
          <a:noFill/>
          <a:ln>
            <a:noFill/>
          </a:ln>
        </p:spPr>
        <p:txBody>
          <a:bodyPr lIns="91425" tIns="91425" rIns="91425" bIns="91425" anchor="t" anchorCtr="0">
            <a:noAutofit/>
          </a:bodyPr>
          <a:lstStyle/>
          <a:p>
            <a:r>
              <a:rPr lang="en-US" b="1" dirty="0" err="1"/>
              <a:t>cbind</a:t>
            </a:r>
            <a:r>
              <a:rPr lang="en-US" b="1" dirty="0"/>
              <a:t> to form the original data tables that were distorted while being written on pdf's</a:t>
            </a:r>
          </a:p>
          <a:p>
            <a:r>
              <a:rPr lang="en-US" b="1" dirty="0"/>
              <a:t>  </a:t>
            </a:r>
          </a:p>
          <a:p>
            <a:pPr lvl="1"/>
            <a:r>
              <a:rPr lang="en-US" dirty="0"/>
              <a:t>  if(</a:t>
            </a:r>
            <a:r>
              <a:rPr lang="en-US" dirty="0" err="1"/>
              <a:t>nrow</a:t>
            </a:r>
            <a:r>
              <a:rPr lang="en-US" dirty="0"/>
              <a:t>(df1.yo1)==</a:t>
            </a:r>
            <a:r>
              <a:rPr lang="en-US" dirty="0" err="1"/>
              <a:t>nrow</a:t>
            </a:r>
            <a:r>
              <a:rPr lang="en-US" dirty="0"/>
              <a:t>(df2.yo2))</a:t>
            </a:r>
          </a:p>
          <a:p>
            <a:pPr lvl="1"/>
            <a:r>
              <a:rPr lang="en-US" dirty="0"/>
              <a:t>    dffinal1 &lt;-(</a:t>
            </a:r>
            <a:r>
              <a:rPr lang="en-US" dirty="0" err="1"/>
              <a:t>cbind</a:t>
            </a:r>
            <a:r>
              <a:rPr lang="en-US" dirty="0"/>
              <a:t>(</a:t>
            </a:r>
            <a:r>
              <a:rPr lang="en-US" dirty="0" err="1"/>
              <a:t>as.data.frame</a:t>
            </a:r>
            <a:r>
              <a:rPr lang="en-US" dirty="0"/>
              <a:t>(df1.yo1),</a:t>
            </a:r>
            <a:r>
              <a:rPr lang="en-US" dirty="0" err="1"/>
              <a:t>as.data.frame</a:t>
            </a:r>
            <a:r>
              <a:rPr lang="en-US" dirty="0"/>
              <a:t>(df2.yo2)))</a:t>
            </a:r>
          </a:p>
          <a:p>
            <a:pPr lvl="1"/>
            <a:r>
              <a:rPr lang="en-US" b="1" dirty="0"/>
              <a:t>  </a:t>
            </a:r>
          </a:p>
          <a:p>
            <a:pPr lvl="1"/>
            <a:r>
              <a:rPr lang="en-US" b="1" dirty="0"/>
              <a:t>write.csv(dffinal1, file = paste("page_",</a:t>
            </a:r>
            <a:r>
              <a:rPr lang="en-US" b="1" dirty="0" err="1"/>
              <a:t>i</a:t>
            </a:r>
            <a:r>
              <a:rPr lang="en-US" b="1" dirty="0"/>
              <a:t>,'.csv'))</a:t>
            </a:r>
          </a:p>
          <a:p>
            <a:pPr lvl="1"/>
            <a:r>
              <a:rPr lang="en-US" b="1" dirty="0"/>
              <a:t>    </a:t>
            </a:r>
            <a:r>
              <a:rPr lang="en-US" dirty="0"/>
              <a:t>dffinal1.new&lt;- dffinal1[,-7]</a:t>
            </a:r>
          </a:p>
          <a:p>
            <a:pPr lvl="1"/>
            <a:r>
              <a:rPr lang="en-US" b="1" dirty="0"/>
              <a:t>  </a:t>
            </a:r>
          </a:p>
          <a:p>
            <a:pPr lvl="1"/>
            <a:r>
              <a:rPr lang="en-US" b="1" dirty="0" err="1"/>
              <a:t>to_be_removed</a:t>
            </a:r>
            <a:r>
              <a:rPr lang="en-US" b="1" dirty="0"/>
              <a:t> &lt;- names(dffinal1.new)[1]</a:t>
            </a:r>
          </a:p>
          <a:p>
            <a:pPr lvl="1"/>
            <a:r>
              <a:rPr lang="en-US" b="1" dirty="0"/>
              <a:t>  </a:t>
            </a:r>
            <a:r>
              <a:rPr lang="en-US" dirty="0" err="1"/>
              <a:t>colnames</a:t>
            </a:r>
            <a:r>
              <a:rPr lang="en-US" dirty="0"/>
              <a:t>(dffinal1.new)[1] &lt;- "Parameters"</a:t>
            </a:r>
          </a:p>
          <a:p>
            <a:pPr lvl="1"/>
            <a:r>
              <a:rPr lang="en-US" b="1" dirty="0"/>
              <a:t>  </a:t>
            </a:r>
          </a:p>
          <a:p>
            <a:pPr lvl="1"/>
            <a:r>
              <a:rPr lang="en-US" b="1" dirty="0"/>
              <a:t>final row binding of all the data frames to make 1 csv</a:t>
            </a:r>
          </a:p>
          <a:p>
            <a:pPr lvl="1"/>
            <a:r>
              <a:rPr lang="en-US" b="1" dirty="0"/>
              <a:t>  </a:t>
            </a:r>
            <a:r>
              <a:rPr lang="en-US" dirty="0" err="1"/>
              <a:t>dfresult</a:t>
            </a:r>
            <a:r>
              <a:rPr lang="en-US" dirty="0"/>
              <a:t> &lt;- </a:t>
            </a:r>
            <a:r>
              <a:rPr lang="en-US" dirty="0" err="1"/>
              <a:t>bind_rows</a:t>
            </a:r>
            <a:r>
              <a:rPr lang="en-US" dirty="0"/>
              <a:t>(dfresult,dffinal1.new)</a:t>
            </a:r>
          </a:p>
          <a:p>
            <a:pPr lvl="1"/>
            <a:r>
              <a:rPr lang="en-US" dirty="0"/>
              <a:t>  </a:t>
            </a:r>
          </a:p>
          <a:p>
            <a:pPr lvl="1"/>
            <a:r>
              <a:rPr lang="en-US" b="1" dirty="0"/>
              <a:t>outputting the csv</a:t>
            </a:r>
          </a:p>
          <a:p>
            <a:pPr lvl="1"/>
            <a:r>
              <a:rPr lang="en-US" b="1" dirty="0"/>
              <a:t>  </a:t>
            </a:r>
            <a:r>
              <a:rPr lang="en-US" dirty="0"/>
              <a:t>write.csv(</a:t>
            </a:r>
            <a:r>
              <a:rPr lang="en-US" dirty="0" err="1"/>
              <a:t>dfresult</a:t>
            </a:r>
            <a:r>
              <a:rPr lang="en-US" dirty="0"/>
              <a:t>, file = paste("PEER1_2016","_Q1",'.csv'))</a:t>
            </a:r>
          </a:p>
          <a:p>
            <a:pPr lvl="1"/>
            <a:r>
              <a:rPr lang="en-US" b="1" dirty="0"/>
              <a:t>  </a:t>
            </a:r>
            <a:r>
              <a:rPr lang="en-US" dirty="0" err="1"/>
              <a:t>i</a:t>
            </a:r>
            <a:r>
              <a:rPr lang="en-US" dirty="0"/>
              <a:t>&lt;-i+1</a:t>
            </a:r>
          </a:p>
          <a:p>
            <a:pPr lvl="1"/>
            <a:r>
              <a:rPr lang="en-US" dirty="0"/>
              <a:t>  j&lt;-j+1</a:t>
            </a:r>
          </a:p>
        </p:txBody>
      </p:sp>
      <p:sp>
        <p:nvSpPr>
          <p:cNvPr id="9" name="Shape 459"/>
          <p:cNvSpPr txBox="1"/>
          <p:nvPr/>
        </p:nvSpPr>
        <p:spPr>
          <a:xfrm>
            <a:off x="2873643" y="1379958"/>
            <a:ext cx="7522200" cy="826499"/>
          </a:xfrm>
          <a:prstGeom prst="rect">
            <a:avLst/>
          </a:prstGeom>
          <a:noFill/>
          <a:ln>
            <a:noFill/>
          </a:ln>
        </p:spPr>
        <p:txBody>
          <a:bodyPr lIns="91425" tIns="91425" rIns="91425" bIns="91425" anchor="t" anchorCtr="0">
            <a:noAutofit/>
          </a:bodyPr>
          <a:lstStyle/>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648" y="1737896"/>
            <a:ext cx="2164293" cy="2505243"/>
          </a:xfrm>
          <a:prstGeom prst="rect">
            <a:avLst/>
          </a:prstGeom>
        </p:spPr>
      </p:pic>
    </p:spTree>
    <p:extLst>
      <p:ext uri="{BB962C8B-B14F-4D97-AF65-F5344CB8AC3E}">
        <p14:creationId xmlns:p14="http://schemas.microsoft.com/office/powerpoint/2010/main" val="97313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5753" y="2518958"/>
            <a:ext cx="6237962" cy="2123658"/>
          </a:xfrm>
          <a:prstGeom prst="rect">
            <a:avLst/>
          </a:prstGeom>
          <a:noFill/>
        </p:spPr>
        <p:txBody>
          <a:bodyPr wrap="square" rtlCol="0">
            <a:spAutoFit/>
          </a:bodyPr>
          <a:lstStyle/>
          <a:p>
            <a:r>
              <a:rPr lang="en-US" sz="2000" dirty="0">
                <a:solidFill>
                  <a:srgbClr val="0070C0"/>
                </a:solidFill>
                <a:latin typeface="Apple Chancery" charset="0"/>
                <a:ea typeface="Apple Chancery" charset="0"/>
                <a:cs typeface="Apple Chancery" charset="0"/>
              </a:rPr>
              <a:t>Every day, three times per second, we produce the equivalent of the amount of data that the Library of Congress has in its entire print collection, right? But most of it is like cat videos on YouTube or 13-year-olds exchanging text messages about the next Twilight movie</a:t>
            </a:r>
            <a:r>
              <a:rPr lang="en-US" sz="2000" dirty="0" smtClean="0">
                <a:solidFill>
                  <a:srgbClr val="0070C0"/>
                </a:solidFill>
                <a:latin typeface="Apple Chancery" charset="0"/>
                <a:ea typeface="Apple Chancery" charset="0"/>
                <a:cs typeface="Apple Chancery" charset="0"/>
              </a:rPr>
              <a:t>.</a:t>
            </a:r>
          </a:p>
          <a:p>
            <a:endParaRPr lang="en-US" dirty="0"/>
          </a:p>
          <a:p>
            <a:r>
              <a:rPr lang="en-US" sz="1800" b="1" dirty="0" smtClean="0">
                <a:solidFill>
                  <a:srgbClr val="0070C0"/>
                </a:solidFill>
                <a:latin typeface="Calibri" charset="0"/>
                <a:ea typeface="Calibri" charset="0"/>
                <a:cs typeface="Calibri" charset="0"/>
              </a:rPr>
              <a:t>					– </a:t>
            </a:r>
            <a:r>
              <a:rPr lang="en-US" sz="1800" b="1" dirty="0">
                <a:solidFill>
                  <a:srgbClr val="0070C0"/>
                </a:solidFill>
                <a:latin typeface="Calibri" charset="0"/>
                <a:ea typeface="Calibri" charset="0"/>
                <a:cs typeface="Calibri" charset="0"/>
              </a:rPr>
              <a:t>Nate Silver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60438"/>
            <a:ext cx="3937348" cy="2081930"/>
          </a:xfrm>
          <a:prstGeom prst="rect">
            <a:avLst/>
          </a:prstGeom>
          <a:effectLst>
            <a:softEdge rad="190500"/>
          </a:effectLst>
        </p:spPr>
      </p:pic>
    </p:spTree>
    <p:extLst>
      <p:ext uri="{BB962C8B-B14F-4D97-AF65-F5344CB8AC3E}">
        <p14:creationId xmlns:p14="http://schemas.microsoft.com/office/powerpoint/2010/main" val="2002001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54076" y="244548"/>
            <a:ext cx="6996600" cy="1084521"/>
          </a:xfrm>
          <a:prstGeom prst="rect">
            <a:avLst/>
          </a:prstGeom>
        </p:spPr>
        <p:txBody>
          <a:bodyPr lIns="91425" tIns="91425" rIns="91425" bIns="91425" anchor="b" anchorCtr="0">
            <a:noAutofit/>
          </a:bodyPr>
          <a:lstStyle/>
          <a:p>
            <a:r>
              <a:rPr lang="en-US" dirty="0"/>
              <a:t/>
            </a:r>
            <a:br>
              <a:rPr lang="en-US" dirty="0"/>
            </a:br>
            <a:r>
              <a:rPr lang="en-US" dirty="0"/>
              <a:t>3:  </a:t>
            </a:r>
            <a:r>
              <a:rPr lang="en-US" dirty="0" smtClean="0"/>
              <a:t>Clean, structured </a:t>
            </a:r>
            <a:r>
              <a:rPr lang="en-US" dirty="0"/>
              <a:t>and beautiful data</a:t>
            </a:r>
            <a:br>
              <a:rPr lang="en-US" dirty="0"/>
            </a:br>
            <a:r>
              <a:rPr lang="en-US" dirty="0"/>
              <a:t/>
            </a:r>
            <a:br>
              <a:rPr lang="en-US" dirty="0"/>
            </a:br>
            <a:endParaRPr lang="en" dirty="0"/>
          </a:p>
        </p:txBody>
      </p:sp>
      <p:pic>
        <p:nvPicPr>
          <p:cNvPr id="2" name="Picture 1"/>
          <p:cNvPicPr>
            <a:picLocks noChangeAspect="1"/>
          </p:cNvPicPr>
          <p:nvPr/>
        </p:nvPicPr>
        <p:blipFill>
          <a:blip r:embed="rId3"/>
          <a:stretch>
            <a:fillRect/>
          </a:stretch>
        </p:blipFill>
        <p:spPr>
          <a:xfrm>
            <a:off x="446567" y="984344"/>
            <a:ext cx="8229600" cy="3260662"/>
          </a:xfrm>
          <a:prstGeom prst="rect">
            <a:avLst/>
          </a:prstGeom>
        </p:spPr>
      </p:pic>
    </p:spTree>
    <p:extLst>
      <p:ext uri="{BB962C8B-B14F-4D97-AF65-F5344CB8AC3E}">
        <p14:creationId xmlns:p14="http://schemas.microsoft.com/office/powerpoint/2010/main" val="2042575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22789" y="2767394"/>
            <a:ext cx="7428347" cy="2583711"/>
          </a:xfrm>
          <a:prstGeom prst="rect">
            <a:avLst/>
          </a:prstGeom>
        </p:spPr>
        <p:txBody>
          <a:bodyPr lIns="91425" tIns="91425" rIns="91425" bIns="91425" anchor="b" anchorCtr="0">
            <a:noAutofit/>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solidFill>
                  <a:schemeClr val="bg1"/>
                </a:solidFill>
              </a:rPr>
              <a:t/>
            </a:r>
            <a:br>
              <a:rPr lang="en-US" dirty="0">
                <a:solidFill>
                  <a:schemeClr val="bg1"/>
                </a:solidFill>
              </a:rPr>
            </a:br>
            <a:r>
              <a:rPr lang="en-US" dirty="0">
                <a:solidFill>
                  <a:schemeClr val="bg1"/>
                </a:solidFill>
              </a:rPr>
              <a:t>Analysis of Banking Organizati</a:t>
            </a:r>
            <a:r>
              <a:rPr lang="en-US" dirty="0"/>
              <a:t>on </a:t>
            </a:r>
            <a:br>
              <a:rPr lang="en-US" dirty="0"/>
            </a:br>
            <a:r>
              <a:rPr lang="en-US" dirty="0"/>
              <a:t/>
            </a:r>
            <a:br>
              <a:rPr lang="en-US" dirty="0"/>
            </a:br>
            <a:endParaRPr lang="en-US" dirty="0"/>
          </a:p>
        </p:txBody>
      </p:sp>
      <p:sp>
        <p:nvSpPr>
          <p:cNvPr id="474" name="Shape 474"/>
          <p:cNvSpPr txBox="1">
            <a:spLocks noGrp="1"/>
          </p:cNvSpPr>
          <p:nvPr>
            <p:ph type="subTitle" idx="1"/>
          </p:nvPr>
        </p:nvSpPr>
        <p:spPr>
          <a:xfrm>
            <a:off x="95693" y="4059250"/>
            <a:ext cx="7428347" cy="784799"/>
          </a:xfrm>
          <a:prstGeom prst="rect">
            <a:avLst/>
          </a:prstGeom>
        </p:spPr>
        <p:txBody>
          <a:bodyPr lIns="91425" tIns="91425" rIns="91425" bIns="91425" anchor="t" anchorCtr="0">
            <a:noAutofit/>
          </a:bodyPr>
          <a:lstStyle/>
          <a:p>
            <a:r>
              <a:rPr lang="en-US" dirty="0"/>
              <a:t> </a:t>
            </a:r>
            <a:endParaRPr lang="en" dirty="0"/>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a:solidFill>
                  <a:srgbClr val="3C78D8"/>
                </a:solidFill>
                <a:latin typeface="Oswald"/>
                <a:ea typeface="Oswald"/>
                <a:cs typeface="Oswald"/>
                <a:sym typeface="Oswald"/>
              </a:rPr>
              <a:t>3</a:t>
            </a:r>
          </a:p>
        </p:txBody>
      </p:sp>
      <p:sp>
        <p:nvSpPr>
          <p:cNvPr id="6" name="Shape 474"/>
          <p:cNvSpPr txBox="1">
            <a:spLocks/>
          </p:cNvSpPr>
          <p:nvPr/>
        </p:nvSpPr>
        <p:spPr>
          <a:xfrm>
            <a:off x="222789" y="4264325"/>
            <a:ext cx="7428347" cy="784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ct val="100000"/>
              <a:buFont typeface="Source Sans Pro"/>
              <a:buNone/>
              <a:defRPr sz="2000" b="0" i="0" u="none" strike="noStrike" cap="none">
                <a:solidFill>
                  <a:srgbClr val="FFFFFF"/>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FFFFFF"/>
              </a:buClr>
              <a:buSzPct val="100000"/>
              <a:buFont typeface="Source Sans Pro"/>
              <a:buNone/>
              <a:defRPr sz="3000" b="0" i="0" u="none" strike="noStrike" cap="none">
                <a:solidFill>
                  <a:srgbClr val="FFFFFF"/>
                </a:solidFill>
                <a:latin typeface="Source Sans Pro"/>
                <a:ea typeface="Source Sans Pro"/>
                <a:cs typeface="Source Sans Pro"/>
                <a:sym typeface="Source Sans Pro"/>
              </a:defRPr>
            </a:lvl9pPr>
          </a:lstStyle>
          <a:p>
            <a:r>
              <a:rPr lang="en-US" dirty="0"/>
              <a:t>Risk Reports for the years 2012, 2013 and 2014</a:t>
            </a:r>
          </a:p>
        </p:txBody>
      </p:sp>
    </p:spTree>
    <p:extLst>
      <p:ext uri="{BB962C8B-B14F-4D97-AF65-F5344CB8AC3E}">
        <p14:creationId xmlns:p14="http://schemas.microsoft.com/office/powerpoint/2010/main" val="3263607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22"/>
          <p:cNvSpPr txBox="1">
            <a:spLocks/>
          </p:cNvSpPr>
          <p:nvPr/>
        </p:nvSpPr>
        <p:spPr>
          <a:xfrm>
            <a:off x="1206074" y="-271130"/>
            <a:ext cx="6996600" cy="1084521"/>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
            </a:r>
            <a:br>
              <a:rPr lang="en-US" dirty="0"/>
            </a:br>
            <a:r>
              <a:rPr lang="en-US" dirty="0"/>
              <a:t/>
            </a:r>
            <a:br>
              <a:rPr lang="en-US" dirty="0"/>
            </a:br>
            <a:endParaRPr lang="en" dirty="0"/>
          </a:p>
        </p:txBody>
      </p:sp>
      <p:sp>
        <p:nvSpPr>
          <p:cNvPr id="6" name="Shape 522"/>
          <p:cNvSpPr txBox="1">
            <a:spLocks/>
          </p:cNvSpPr>
          <p:nvPr/>
        </p:nvSpPr>
        <p:spPr>
          <a:xfrm>
            <a:off x="-2313491" y="236581"/>
            <a:ext cx="6996600" cy="1084521"/>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US" sz="2000" b="1" dirty="0">
                <a:solidFill>
                  <a:srgbClr val="00CEF6"/>
                </a:solidFill>
                <a:latin typeface="Oswald"/>
                <a:ea typeface="Oswald"/>
                <a:cs typeface="Oswald"/>
                <a:sym typeface="Oswald"/>
              </a:rPr>
              <a:t>Graphs Dashboard</a:t>
            </a:r>
            <a:br>
              <a:rPr lang="en-US" sz="2000" b="1" dirty="0">
                <a:solidFill>
                  <a:srgbClr val="00CEF6"/>
                </a:solidFill>
                <a:latin typeface="Oswald"/>
                <a:ea typeface="Oswald"/>
                <a:cs typeface="Oswald"/>
                <a:sym typeface="Oswald"/>
              </a:rPr>
            </a:br>
            <a:r>
              <a:rPr lang="en-US" dirty="0"/>
              <a:t/>
            </a:r>
            <a:br>
              <a:rPr lang="en-US" dirty="0"/>
            </a:br>
            <a:endParaRPr lang="en" dirty="0"/>
          </a:p>
        </p:txBody>
      </p:sp>
      <p:sp>
        <p:nvSpPr>
          <p:cNvPr id="4" name="TextBox 3"/>
          <p:cNvSpPr txBox="1"/>
          <p:nvPr/>
        </p:nvSpPr>
        <p:spPr>
          <a:xfrm>
            <a:off x="393405" y="1148317"/>
            <a:ext cx="2052083" cy="2893100"/>
          </a:xfrm>
          <a:prstGeom prst="rect">
            <a:avLst/>
          </a:prstGeom>
          <a:noFill/>
        </p:spPr>
        <p:txBody>
          <a:bodyPr wrap="square" rtlCol="0">
            <a:spAutoFit/>
          </a:bodyPr>
          <a:lstStyle/>
          <a:p>
            <a:r>
              <a:rPr lang="en-US" dirty="0" smtClean="0"/>
              <a:t>The charts </a:t>
            </a:r>
            <a:r>
              <a:rPr lang="en-US" dirty="0" smtClean="0"/>
              <a:t>are </a:t>
            </a:r>
            <a:r>
              <a:rPr lang="en-US" dirty="0" smtClean="0"/>
              <a:t>designed in the “</a:t>
            </a:r>
            <a:r>
              <a:rPr lang="en-US" b="1" dirty="0" err="1" smtClean="0"/>
              <a:t>Marimekko</a:t>
            </a:r>
            <a:r>
              <a:rPr lang="en-US" dirty="0" smtClean="0"/>
              <a:t>” design which represents </a:t>
            </a:r>
            <a:r>
              <a:rPr lang="en-US" dirty="0" smtClean="0"/>
              <a:t>the </a:t>
            </a:r>
            <a:r>
              <a:rPr lang="en-US" dirty="0" smtClean="0"/>
              <a:t>change in total </a:t>
            </a:r>
            <a:r>
              <a:rPr lang="en-US" dirty="0" smtClean="0"/>
              <a:t>exposure and </a:t>
            </a:r>
            <a:r>
              <a:rPr lang="en-US" dirty="0" smtClean="0"/>
              <a:t>Intra-financial system </a:t>
            </a:r>
            <a:r>
              <a:rPr lang="en-US" dirty="0" smtClean="0"/>
              <a:t>assets</a:t>
            </a:r>
            <a:endParaRPr lang="en-US" dirty="0"/>
          </a:p>
          <a:p>
            <a:endParaRPr lang="en-US" dirty="0"/>
          </a:p>
          <a:p>
            <a:r>
              <a:rPr lang="en-US" dirty="0" smtClean="0"/>
              <a:t>The height along with the width represents the change in values </a:t>
            </a:r>
            <a:r>
              <a:rPr lang="en-US" dirty="0"/>
              <a:t>over time. </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67" y="381172"/>
            <a:ext cx="6773333" cy="4675667"/>
          </a:xfrm>
          <a:prstGeom prst="rect">
            <a:avLst/>
          </a:prstGeom>
        </p:spPr>
      </p:pic>
    </p:spTree>
    <p:extLst>
      <p:ext uri="{BB962C8B-B14F-4D97-AF65-F5344CB8AC3E}">
        <p14:creationId xmlns:p14="http://schemas.microsoft.com/office/powerpoint/2010/main" val="11438838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067" y="0"/>
            <a:ext cx="7177074" cy="4813891"/>
          </a:xfrm>
          <a:prstGeom prst="rect">
            <a:avLst/>
          </a:prstGeom>
        </p:spPr>
      </p:pic>
      <p:sp>
        <p:nvSpPr>
          <p:cNvPr id="2" name="TextBox 1"/>
          <p:cNvSpPr txBox="1"/>
          <p:nvPr/>
        </p:nvSpPr>
        <p:spPr>
          <a:xfrm>
            <a:off x="287079" y="563526"/>
            <a:ext cx="1796902" cy="1384995"/>
          </a:xfrm>
          <a:prstGeom prst="rect">
            <a:avLst/>
          </a:prstGeom>
          <a:noFill/>
        </p:spPr>
        <p:txBody>
          <a:bodyPr wrap="square" rtlCol="0">
            <a:spAutoFit/>
          </a:bodyPr>
          <a:lstStyle/>
          <a:p>
            <a:r>
              <a:rPr lang="en-US" dirty="0" smtClean="0"/>
              <a:t>The bar chart represents the value of the clients assets held by the company over the period of 3 years.</a:t>
            </a:r>
            <a:endParaRPr lang="en-US" dirty="0"/>
          </a:p>
        </p:txBody>
      </p:sp>
      <p:sp>
        <p:nvSpPr>
          <p:cNvPr id="4" name="TextBox 3"/>
          <p:cNvSpPr txBox="1"/>
          <p:nvPr/>
        </p:nvSpPr>
        <p:spPr>
          <a:xfrm>
            <a:off x="287079" y="2860158"/>
            <a:ext cx="1935126" cy="1169551"/>
          </a:xfrm>
          <a:prstGeom prst="rect">
            <a:avLst/>
          </a:prstGeom>
          <a:noFill/>
        </p:spPr>
        <p:txBody>
          <a:bodyPr wrap="square" rtlCol="0">
            <a:spAutoFit/>
          </a:bodyPr>
          <a:lstStyle/>
          <a:p>
            <a:r>
              <a:rPr lang="en-US" dirty="0" smtClean="0"/>
              <a:t>The pie chart depicts the total payment value of different companies combined for all 3 years.</a:t>
            </a:r>
            <a:endParaRPr lang="en-US" dirty="0"/>
          </a:p>
        </p:txBody>
      </p:sp>
    </p:spTree>
    <p:extLst>
      <p:ext uri="{BB962C8B-B14F-4D97-AF65-F5344CB8AC3E}">
        <p14:creationId xmlns:p14="http://schemas.microsoft.com/office/powerpoint/2010/main" val="982292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5181" y="478465"/>
            <a:ext cx="2126459" cy="2462213"/>
          </a:xfrm>
          <a:prstGeom prst="rect">
            <a:avLst/>
          </a:prstGeom>
          <a:noFill/>
        </p:spPr>
        <p:txBody>
          <a:bodyPr wrap="square" rtlCol="0">
            <a:spAutoFit/>
          </a:bodyPr>
          <a:lstStyle/>
          <a:p>
            <a:r>
              <a:rPr lang="en-US" dirty="0" smtClean="0"/>
              <a:t>“Over-the-counter</a:t>
            </a:r>
            <a:r>
              <a:rPr lang="en-US" dirty="0"/>
              <a:t>" </a:t>
            </a:r>
            <a:r>
              <a:rPr lang="en-US" dirty="0"/>
              <a:t>(OTC) Derivatives refers to the derivatives that are traded through a dealer network as opposed to a centralized exchange such as New York Stock Exchange (NYSE</a:t>
            </a:r>
            <a:r>
              <a:rPr lang="en-US" dirty="0" smtClean="0"/>
              <a:t>). Different colors represent values for 3 different year.</a:t>
            </a:r>
            <a:endParaRPr lang="en-US" dirty="0"/>
          </a:p>
        </p:txBody>
      </p:sp>
      <p:sp>
        <p:nvSpPr>
          <p:cNvPr id="5" name="TextBox 4"/>
          <p:cNvSpPr txBox="1"/>
          <p:nvPr/>
        </p:nvSpPr>
        <p:spPr>
          <a:xfrm>
            <a:off x="255181" y="3302186"/>
            <a:ext cx="1945759" cy="1169551"/>
          </a:xfrm>
          <a:prstGeom prst="rect">
            <a:avLst/>
          </a:prstGeom>
          <a:noFill/>
        </p:spPr>
        <p:txBody>
          <a:bodyPr wrap="square" rtlCol="0">
            <a:spAutoFit/>
          </a:bodyPr>
          <a:lstStyle/>
          <a:p>
            <a:r>
              <a:rPr lang="en-US" dirty="0" smtClean="0"/>
              <a:t>From the tree map we see that JP Morgan holds the maximum level three assets for all the 3 years.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640" y="127589"/>
            <a:ext cx="6614348" cy="4739463"/>
          </a:xfrm>
          <a:prstGeom prst="rect">
            <a:avLst/>
          </a:prstGeom>
        </p:spPr>
      </p:pic>
    </p:spTree>
    <p:extLst>
      <p:ext uri="{BB962C8B-B14F-4D97-AF65-F5344CB8AC3E}">
        <p14:creationId xmlns:p14="http://schemas.microsoft.com/office/powerpoint/2010/main" val="1685269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814" y="158141"/>
            <a:ext cx="1796902" cy="2246769"/>
          </a:xfrm>
          <a:prstGeom prst="rect">
            <a:avLst/>
          </a:prstGeom>
          <a:noFill/>
        </p:spPr>
        <p:txBody>
          <a:bodyPr wrap="square" rtlCol="0">
            <a:spAutoFit/>
          </a:bodyPr>
          <a:lstStyle/>
          <a:p>
            <a:r>
              <a:rPr lang="en-US" dirty="0" smtClean="0"/>
              <a:t>The bubble chart is showing the investment capital that each firm raised on behalf of their corporation. As JPMorgan has the highest value it is occupying the biggest bubble.</a:t>
            </a:r>
            <a:endParaRPr lang="en-US" dirty="0"/>
          </a:p>
        </p:txBody>
      </p:sp>
      <p:sp>
        <p:nvSpPr>
          <p:cNvPr id="5" name="TextBox 4"/>
          <p:cNvSpPr txBox="1"/>
          <p:nvPr/>
        </p:nvSpPr>
        <p:spPr>
          <a:xfrm>
            <a:off x="265814" y="2650820"/>
            <a:ext cx="2097077" cy="2246769"/>
          </a:xfrm>
          <a:prstGeom prst="rect">
            <a:avLst/>
          </a:prstGeom>
          <a:noFill/>
        </p:spPr>
        <p:txBody>
          <a:bodyPr wrap="square" rtlCol="0">
            <a:spAutoFit/>
          </a:bodyPr>
          <a:lstStyle/>
          <a:p>
            <a:r>
              <a:rPr lang="en-US" dirty="0" smtClean="0"/>
              <a:t>A cross claim jurisdiction represents a demand that is filed against a party on the same side of lawsuit. The trend chart clearly represents that over time the claims have declined for almost all the companies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329" y="0"/>
            <a:ext cx="6422806" cy="4856421"/>
          </a:xfrm>
          <a:prstGeom prst="rect">
            <a:avLst/>
          </a:prstGeom>
        </p:spPr>
      </p:pic>
    </p:spTree>
    <p:extLst>
      <p:ext uri="{BB962C8B-B14F-4D97-AF65-F5344CB8AC3E}">
        <p14:creationId xmlns:p14="http://schemas.microsoft.com/office/powerpoint/2010/main" val="1168565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553" y="0"/>
            <a:ext cx="6945877" cy="4991943"/>
          </a:xfrm>
          <a:prstGeom prst="rect">
            <a:avLst/>
          </a:prstGeom>
        </p:spPr>
      </p:pic>
      <p:sp>
        <p:nvSpPr>
          <p:cNvPr id="3" name="TextBox 2"/>
          <p:cNvSpPr txBox="1"/>
          <p:nvPr/>
        </p:nvSpPr>
        <p:spPr>
          <a:xfrm>
            <a:off x="191386" y="616688"/>
            <a:ext cx="1818167" cy="2031325"/>
          </a:xfrm>
          <a:prstGeom prst="rect">
            <a:avLst/>
          </a:prstGeom>
          <a:noFill/>
        </p:spPr>
        <p:txBody>
          <a:bodyPr wrap="square" rtlCol="0">
            <a:spAutoFit/>
          </a:bodyPr>
          <a:lstStyle/>
          <a:p>
            <a:r>
              <a:rPr lang="en-US" dirty="0" smtClean="0"/>
              <a:t>The table highlights the cross jurisdictional liabilities in different range. The green shows the maximum value and the yellow is minimum.</a:t>
            </a:r>
          </a:p>
          <a:p>
            <a:endParaRPr lang="en-US" dirty="0"/>
          </a:p>
        </p:txBody>
      </p:sp>
    </p:spTree>
    <p:extLst>
      <p:ext uri="{BB962C8B-B14F-4D97-AF65-F5344CB8AC3E}">
        <p14:creationId xmlns:p14="http://schemas.microsoft.com/office/powerpoint/2010/main" val="1341969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22"/>
          <p:cNvSpPr txBox="1">
            <a:spLocks/>
          </p:cNvSpPr>
          <p:nvPr/>
        </p:nvSpPr>
        <p:spPr>
          <a:xfrm>
            <a:off x="1206074" y="-170921"/>
            <a:ext cx="6996600" cy="1084521"/>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000" b="1" dirty="0">
                <a:solidFill>
                  <a:srgbClr val="00CEF6"/>
                </a:solidFill>
                <a:latin typeface="Oswald"/>
                <a:ea typeface="Oswald"/>
                <a:cs typeface="Oswald"/>
                <a:sym typeface="Oswald"/>
              </a:rPr>
              <a:t>Time Series Dashboard:</a:t>
            </a:r>
            <a:br>
              <a:rPr lang="en-US" sz="2000" b="1" dirty="0">
                <a:solidFill>
                  <a:srgbClr val="00CEF6"/>
                </a:solidFill>
                <a:latin typeface="Oswald"/>
                <a:ea typeface="Oswald"/>
                <a:cs typeface="Oswald"/>
                <a:sym typeface="Oswald"/>
              </a:rPr>
            </a:br>
            <a:r>
              <a:rPr lang="en-US" dirty="0"/>
              <a:t/>
            </a:r>
            <a:br>
              <a:rPr lang="en-US" dirty="0"/>
            </a:br>
            <a:endParaRPr lang="e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745" y="459631"/>
            <a:ext cx="6251257" cy="4683869"/>
          </a:xfrm>
          <a:prstGeom prst="rect">
            <a:avLst/>
          </a:prstGeom>
        </p:spPr>
      </p:pic>
    </p:spTree>
    <p:extLst>
      <p:ext uri="{BB962C8B-B14F-4D97-AF65-F5344CB8AC3E}">
        <p14:creationId xmlns:p14="http://schemas.microsoft.com/office/powerpoint/2010/main" val="1611537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093" y="0"/>
            <a:ext cx="7181029" cy="5014395"/>
          </a:xfrm>
          <a:prstGeom prst="rect">
            <a:avLst/>
          </a:prstGeom>
        </p:spPr>
      </p:pic>
    </p:spTree>
    <p:extLst>
      <p:ext uri="{BB962C8B-B14F-4D97-AF65-F5344CB8AC3E}">
        <p14:creationId xmlns:p14="http://schemas.microsoft.com/office/powerpoint/2010/main" val="10474603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0"/>
            <a:ext cx="6862442" cy="5143500"/>
          </a:xfrm>
          <a:prstGeom prst="rect">
            <a:avLst/>
          </a:prstGeom>
        </p:spPr>
      </p:pic>
    </p:spTree>
    <p:extLst>
      <p:ext uri="{BB962C8B-B14F-4D97-AF65-F5344CB8AC3E}">
        <p14:creationId xmlns:p14="http://schemas.microsoft.com/office/powerpoint/2010/main" val="1742227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031150"/>
            <a:ext cx="5214599" cy="1159799"/>
          </a:xfrm>
          <a:prstGeom prst="rect">
            <a:avLst/>
          </a:prstGeom>
        </p:spPr>
        <p:txBody>
          <a:bodyPr lIns="91425" tIns="91425" rIns="91425" bIns="91425" anchor="b" anchorCtr="0">
            <a:noAutofit/>
          </a:bodyPr>
          <a:lstStyle/>
          <a:p>
            <a:pPr lvl="0"/>
            <a:r>
              <a:rPr lang="en-US" dirty="0"/>
              <a:t>Analysis of Bank Filings Data</a:t>
            </a:r>
            <a:endParaRPr lang="en" dirty="0"/>
          </a:p>
        </p:txBody>
      </p:sp>
      <p:sp>
        <p:nvSpPr>
          <p:cNvPr id="474" name="Shape 474"/>
          <p:cNvSpPr txBox="1">
            <a:spLocks noGrp="1"/>
          </p:cNvSpPr>
          <p:nvPr>
            <p:ph type="subTitle" idx="1"/>
          </p:nvPr>
        </p:nvSpPr>
        <p:spPr>
          <a:xfrm>
            <a:off x="95693" y="4059250"/>
            <a:ext cx="7428347" cy="784799"/>
          </a:xfrm>
          <a:prstGeom prst="rect">
            <a:avLst/>
          </a:prstGeom>
        </p:spPr>
        <p:txBody>
          <a:bodyPr lIns="91425" tIns="91425" rIns="91425" bIns="91425" anchor="t" anchorCtr="0">
            <a:noAutofit/>
          </a:bodyPr>
          <a:lstStyle/>
          <a:p>
            <a:r>
              <a:rPr lang="en-US" dirty="0"/>
              <a:t>– Data Wrangling and Exploratory data analysis </a:t>
            </a:r>
          </a:p>
          <a:p>
            <a:r>
              <a:rPr lang="en-US" dirty="0"/>
              <a:t>using Tableau </a:t>
            </a:r>
          </a:p>
          <a:p>
            <a:r>
              <a:rPr lang="en-US" dirty="0"/>
              <a:t>Case Study</a:t>
            </a:r>
          </a:p>
          <a:p>
            <a:pPr lvl="0" rtl="0">
              <a:spcBef>
                <a:spcPts val="0"/>
              </a:spcBef>
              <a:buNone/>
            </a:pPr>
            <a:endParaRPr lang="en" dirty="0"/>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a:solidFill>
                  <a:srgbClr val="3C78D8"/>
                </a:solidFill>
                <a:latin typeface="Oswald"/>
                <a:ea typeface="Oswald"/>
                <a:cs typeface="Oswald"/>
                <a:sym typeface="Oswald"/>
              </a:rPr>
              <a:t>1</a:t>
            </a:r>
          </a:p>
        </p:txBody>
      </p:sp>
    </p:spTree>
    <p:extLst>
      <p:ext uri="{BB962C8B-B14F-4D97-AF65-F5344CB8AC3E}">
        <p14:creationId xmlns:p14="http://schemas.microsoft.com/office/powerpoint/2010/main" val="38239430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7462073" cy="5143500"/>
          </a:xfrm>
          <a:prstGeom prst="rect">
            <a:avLst/>
          </a:prstGeom>
        </p:spPr>
      </p:pic>
    </p:spTree>
    <p:extLst>
      <p:ext uri="{BB962C8B-B14F-4D97-AF65-F5344CB8AC3E}">
        <p14:creationId xmlns:p14="http://schemas.microsoft.com/office/powerpoint/2010/main" val="683376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0"/>
            <a:ext cx="7471118" cy="5143500"/>
          </a:xfrm>
          <a:prstGeom prst="rect">
            <a:avLst/>
          </a:prstGeom>
        </p:spPr>
      </p:pic>
    </p:spTree>
    <p:extLst>
      <p:ext uri="{BB962C8B-B14F-4D97-AF65-F5344CB8AC3E}">
        <p14:creationId xmlns:p14="http://schemas.microsoft.com/office/powerpoint/2010/main" val="7690981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7457741" cy="5143500"/>
          </a:xfrm>
          <a:prstGeom prst="rect">
            <a:avLst/>
          </a:prstGeom>
        </p:spPr>
      </p:pic>
    </p:spTree>
    <p:extLst>
      <p:ext uri="{BB962C8B-B14F-4D97-AF65-F5344CB8AC3E}">
        <p14:creationId xmlns:p14="http://schemas.microsoft.com/office/powerpoint/2010/main" val="1393937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ctrTitle" idx="4294967295"/>
          </p:nvPr>
        </p:nvSpPr>
        <p:spPr>
          <a:xfrm>
            <a:off x="685800" y="2345342"/>
            <a:ext cx="7772400" cy="1159799"/>
          </a:xfrm>
          <a:prstGeom prst="rect">
            <a:avLst/>
          </a:prstGeom>
        </p:spPr>
        <p:txBody>
          <a:bodyPr lIns="91425" tIns="91425" rIns="91425" bIns="91425" anchor="b" anchorCtr="0">
            <a:noAutofit/>
          </a:bodyPr>
          <a:lstStyle/>
          <a:p>
            <a:pPr lvl="0" algn="ctr" rtl="0">
              <a:spcBef>
                <a:spcPts val="0"/>
              </a:spcBef>
              <a:buNone/>
            </a:pPr>
            <a:r>
              <a:rPr lang="en-US" sz="9000" dirty="0"/>
              <a:t>Thank You!</a:t>
            </a:r>
            <a:endParaRPr lang="en" sz="9000" dirty="0"/>
          </a:p>
        </p:txBody>
      </p:sp>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45011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73725" y="-175722"/>
            <a:ext cx="6996600" cy="715800"/>
          </a:xfrm>
          <a:prstGeom prst="rect">
            <a:avLst/>
          </a:prstGeom>
        </p:spPr>
        <p:txBody>
          <a:bodyPr lIns="91425" tIns="91425" rIns="91425" bIns="91425" anchor="b" anchorCtr="0">
            <a:noAutofit/>
          </a:bodyPr>
          <a:lstStyle/>
          <a:p>
            <a:pPr lvl="0" rtl="0">
              <a:spcBef>
                <a:spcPts val="0"/>
              </a:spcBef>
              <a:buNone/>
            </a:pPr>
            <a:r>
              <a:rPr lang="en" dirty="0"/>
              <a:t>Step1:</a:t>
            </a:r>
          </a:p>
        </p:txBody>
      </p:sp>
      <p:sp>
        <p:nvSpPr>
          <p:cNvPr id="459" name="Shape 459"/>
          <p:cNvSpPr txBox="1"/>
          <p:nvPr/>
        </p:nvSpPr>
        <p:spPr>
          <a:xfrm>
            <a:off x="810925" y="538318"/>
            <a:ext cx="7522200" cy="826499"/>
          </a:xfrm>
          <a:prstGeom prst="rect">
            <a:avLst/>
          </a:prstGeom>
          <a:noFill/>
          <a:ln>
            <a:noFill/>
          </a:ln>
        </p:spPr>
        <p:txBody>
          <a:bodyPr lIns="91425" tIns="91425" rIns="91425" bIns="91425" anchor="t" anchorCtr="0">
            <a:noAutofit/>
          </a:bodyPr>
          <a:lstStyle/>
          <a:p>
            <a:r>
              <a:rPr lang="en-US" b="1" dirty="0"/>
              <a:t>Scrapping data from the below url for 15 quarters into 15 different csv files using R </a:t>
            </a:r>
            <a:r>
              <a:rPr lang="en-US" b="1" dirty="0">
                <a:hlinkClick r:id="rId3"/>
              </a:rPr>
              <a:t>https://www.ffiec.gov/nicpubweb/nicweb/HCSGreaterThan10B.aspx</a:t>
            </a:r>
            <a:endParaRPr lang="en-US" b="1" dirty="0"/>
          </a:p>
        </p:txBody>
      </p:sp>
      <p:sp>
        <p:nvSpPr>
          <p:cNvPr id="2" name="TextBox 1"/>
          <p:cNvSpPr txBox="1"/>
          <p:nvPr/>
        </p:nvSpPr>
        <p:spPr>
          <a:xfrm>
            <a:off x="810925" y="1226070"/>
            <a:ext cx="8152322" cy="3539430"/>
          </a:xfrm>
          <a:prstGeom prst="rect">
            <a:avLst/>
          </a:prstGeom>
          <a:noFill/>
        </p:spPr>
        <p:txBody>
          <a:bodyPr wrap="square" rtlCol="0">
            <a:spAutoFit/>
          </a:bodyPr>
          <a:lstStyle/>
          <a:p>
            <a:pPr marL="342900" indent="-342900">
              <a:buFont typeface="Arial" panose="020B0604020202020204" pitchFamily="34" charset="0"/>
              <a:buChar char="•"/>
            </a:pPr>
            <a:r>
              <a:rPr lang="en-US" dirty="0"/>
              <a:t>install.packages("rvest")</a:t>
            </a:r>
          </a:p>
          <a:p>
            <a:r>
              <a:rPr lang="en-US" dirty="0"/>
              <a:t>       install.packages("RSelenium")</a:t>
            </a:r>
          </a:p>
          <a:p>
            <a:endParaRPr lang="en-US" dirty="0"/>
          </a:p>
          <a:p>
            <a:pPr marL="342900" indent="-342900">
              <a:buFont typeface="Arial" panose="020B0604020202020204" pitchFamily="34" charset="0"/>
              <a:buChar char="•"/>
            </a:pPr>
            <a:r>
              <a:rPr lang="en-US" dirty="0"/>
              <a:t>remDrv &lt;- remoteDriver(remoteServerAddr = "localhost", port = 4444, browserName = "firefox")</a:t>
            </a:r>
          </a:p>
          <a:p>
            <a:endParaRPr lang="en-US" dirty="0"/>
          </a:p>
          <a:p>
            <a:pPr marL="285750" indent="-285750">
              <a:buFont typeface="Arial" panose="020B0604020202020204" pitchFamily="34" charset="0"/>
              <a:buChar char="•"/>
            </a:pPr>
            <a:r>
              <a:rPr lang="en-US" dirty="0"/>
              <a:t>remDrv$navigate("https://www.ffiec.gov/nicpubweb/nicweb/HCSGreaterThan10B.aspx")</a:t>
            </a:r>
          </a:p>
          <a:p>
            <a:endParaRPr lang="en-US" dirty="0"/>
          </a:p>
          <a:p>
            <a:pPr marL="285750" indent="-285750">
              <a:buFont typeface="Arial" panose="020B0604020202020204" pitchFamily="34" charset="0"/>
              <a:buChar char="•"/>
            </a:pPr>
            <a:r>
              <a:rPr lang="en-US" dirty="0"/>
              <a:t>timeframe &lt;- xpathSApply(html page, "//option", function(u) xmlAttrs(u)["value"])</a:t>
            </a:r>
          </a:p>
          <a:p>
            <a:endParaRPr lang="en-US" dirty="0"/>
          </a:p>
          <a:p>
            <a:pPr marL="285750" indent="-285750">
              <a:buFont typeface="Arial" panose="020B0604020202020204" pitchFamily="34" charset="0"/>
              <a:buChar char="•"/>
            </a:pPr>
            <a:r>
              <a:rPr lang="en-US" dirty="0"/>
              <a:t>for(</a:t>
            </a:r>
            <a:r>
              <a:rPr lang="en-US" dirty="0" err="1"/>
              <a:t>i</a:t>
            </a:r>
            <a:r>
              <a:rPr lang="en-US" dirty="0"/>
              <a:t> in timeframe){</a:t>
            </a:r>
          </a:p>
          <a:p>
            <a:pPr lvl="3"/>
            <a:r>
              <a:rPr lang="en-US" dirty="0"/>
              <a:t>	option &lt;- remDrv$findElement(using = '</a:t>
            </a:r>
            <a:r>
              <a:rPr lang="en-US" dirty="0" err="1"/>
              <a:t>xpath</a:t>
            </a:r>
            <a:r>
              <a:rPr lang="en-US" dirty="0"/>
              <a:t>', paste('//*/option[@value=',i,"]"))</a:t>
            </a:r>
          </a:p>
          <a:p>
            <a:pPr lvl="3"/>
            <a:r>
              <a:rPr lang="en-US" dirty="0"/>
              <a:t>  	option$clickElement()</a:t>
            </a:r>
          </a:p>
          <a:p>
            <a:pPr lvl="3"/>
            <a:r>
              <a:rPr lang="en-US" dirty="0"/>
              <a:t>  	xt &lt;- readHTMLTable(tables[[3]]…………………)</a:t>
            </a:r>
          </a:p>
          <a:p>
            <a:pPr lvl="3"/>
            <a:r>
              <a:rPr lang="en-US" dirty="0"/>
              <a:t>  	write.csv(xt, file = paste("quarter_",i,'.csv'))</a:t>
            </a:r>
          </a:p>
          <a:p>
            <a:r>
              <a:rPr lang="en-US" dirty="0"/>
              <a:t>       }</a:t>
            </a:r>
          </a:p>
          <a:p>
            <a:r>
              <a:rPr lang="en-US" dirty="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7" name="Shape 458"/>
          <p:cNvSpPr txBox="1">
            <a:spLocks/>
          </p:cNvSpPr>
          <p:nvPr/>
        </p:nvSpPr>
        <p:spPr>
          <a:xfrm>
            <a:off x="1073725" y="-144914"/>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dirty="0"/>
              <a:t>Step2:</a:t>
            </a:r>
          </a:p>
        </p:txBody>
      </p:sp>
      <p:sp>
        <p:nvSpPr>
          <p:cNvPr id="8" name="Shape 459"/>
          <p:cNvSpPr txBox="1"/>
          <p:nvPr/>
        </p:nvSpPr>
        <p:spPr>
          <a:xfrm>
            <a:off x="233916" y="447930"/>
            <a:ext cx="8644270" cy="826499"/>
          </a:xfrm>
          <a:prstGeom prst="rect">
            <a:avLst/>
          </a:prstGeom>
          <a:noFill/>
          <a:ln>
            <a:noFill/>
          </a:ln>
        </p:spPr>
        <p:txBody>
          <a:bodyPr lIns="91425" tIns="91425" rIns="91425" bIns="91425" anchor="t" anchorCtr="0">
            <a:noAutofit/>
          </a:bodyPr>
          <a:lstStyle/>
          <a:p>
            <a:r>
              <a:rPr lang="en-US" b="1" dirty="0"/>
              <a:t>Cleaning and merging data from all 15 csv files into a single csv file in the form of stacked data and unstacked data</a:t>
            </a:r>
          </a:p>
        </p:txBody>
      </p:sp>
      <p:sp>
        <p:nvSpPr>
          <p:cNvPr id="3" name="TextBox 2"/>
          <p:cNvSpPr txBox="1"/>
          <p:nvPr/>
        </p:nvSpPr>
        <p:spPr>
          <a:xfrm>
            <a:off x="406887" y="1041991"/>
            <a:ext cx="8173587" cy="3754874"/>
          </a:xfrm>
          <a:prstGeom prst="rect">
            <a:avLst/>
          </a:prstGeom>
          <a:noFill/>
        </p:spPr>
        <p:txBody>
          <a:bodyPr wrap="square" rtlCol="0">
            <a:spAutoFit/>
          </a:bodyPr>
          <a:lstStyle/>
          <a:p>
            <a:pPr marL="285750" lvl="8" indent="-285750">
              <a:buFont typeface="Arial" panose="020B0604020202020204" pitchFamily="34" charset="0"/>
              <a:buChar char="•"/>
            </a:pPr>
            <a:r>
              <a:rPr lang="en-US" dirty="0"/>
              <a:t>Merging all 15 csv files (</a:t>
            </a:r>
            <a:r>
              <a:rPr lang="en-US" b="1" dirty="0"/>
              <a:t>STACKED</a:t>
            </a:r>
            <a:r>
              <a:rPr lang="en-US" dirty="0"/>
              <a:t>) and renaming column header for the purpose of merging </a:t>
            </a:r>
          </a:p>
          <a:p>
            <a:pPr lvl="8"/>
            <a:r>
              <a:rPr lang="en-US" dirty="0"/>
              <a:t>	for (i in timeframe){</a:t>
            </a:r>
          </a:p>
          <a:p>
            <a:pPr lvl="8"/>
            <a:r>
              <a:rPr lang="en-US" dirty="0"/>
              <a:t>  		y &lt;- data.frame(read.csv(paste("quarter_",i,".csv"), header = TRUE))</a:t>
            </a:r>
          </a:p>
          <a:p>
            <a:pPr lvl="8"/>
            <a:r>
              <a:rPr lang="en-US" dirty="0"/>
              <a:t>  		x&lt;-replicate(nrow(y),i)</a:t>
            </a:r>
          </a:p>
          <a:p>
            <a:pPr lvl="8"/>
            <a:r>
              <a:rPr lang="en-US" dirty="0"/>
              <a:t>  		y$quarter &lt;- as.Date(x,"%Y%m%d")</a:t>
            </a:r>
          </a:p>
          <a:p>
            <a:pPr lvl="8"/>
            <a:r>
              <a:rPr lang="en-US" dirty="0"/>
              <a:t>  		colnames(y) &lt;- c('SNo', 'Rank','Company', 'Location', 'Assets', 'Quarter')</a:t>
            </a:r>
          </a:p>
          <a:p>
            <a:pPr lvl="8"/>
            <a:r>
              <a:rPr lang="en-US" dirty="0"/>
              <a:t>  		w &lt;- rbind(w,y)  }</a:t>
            </a:r>
          </a:p>
          <a:p>
            <a:pPr lvl="8"/>
            <a:r>
              <a:rPr lang="en-US" dirty="0"/>
              <a:t>	</a:t>
            </a:r>
          </a:p>
          <a:p>
            <a:pPr marL="285750" indent="-285750">
              <a:buFont typeface="Arial" panose="020B0604020202020204" pitchFamily="34" charset="0"/>
              <a:buChar char="•"/>
            </a:pPr>
            <a:r>
              <a:rPr lang="en-US" dirty="0"/>
              <a:t>Splitting company ID and Location</a:t>
            </a:r>
          </a:p>
          <a:p>
            <a:r>
              <a:rPr lang="en-US" dirty="0"/>
              <a:t>	install.packages('reshape2')</a:t>
            </a:r>
          </a:p>
          <a:p>
            <a:r>
              <a:rPr lang="en-US" dirty="0"/>
              <a:t>	</a:t>
            </a:r>
          </a:p>
          <a:p>
            <a:r>
              <a:rPr lang="en-US" dirty="0"/>
              <a:t>	w1 &lt;- with(w, cbind(Rank, colsplit(w$Company, pattern = "\\(", names = c('Institution 	Name', 'RSSDId')),colsplit(w$Location, pattern = "\\,", names = c('City', 'State')), Assets, 	Quarter))</a:t>
            </a:r>
          </a:p>
          <a:p>
            <a:endParaRPr lang="en-US" dirty="0"/>
          </a:p>
          <a:p>
            <a:r>
              <a:rPr lang="en-US" dirty="0"/>
              <a:t>	w2 &lt;- as.data.frame(sapply(w1,gsub,pattern=")",replacement=""))</a:t>
            </a:r>
          </a:p>
          <a:p>
            <a:endParaRPr lang="en-US" dirty="0"/>
          </a:p>
        </p:txBody>
      </p:sp>
    </p:spTree>
    <p:extLst>
      <p:ext uri="{BB962C8B-B14F-4D97-AF65-F5344CB8AC3E}">
        <p14:creationId xmlns:p14="http://schemas.microsoft.com/office/powerpoint/2010/main" val="4161955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3" name="TextBox 2"/>
          <p:cNvSpPr txBox="1"/>
          <p:nvPr/>
        </p:nvSpPr>
        <p:spPr>
          <a:xfrm>
            <a:off x="385622" y="404037"/>
            <a:ext cx="8173587" cy="3970318"/>
          </a:xfrm>
          <a:prstGeom prst="rect">
            <a:avLst/>
          </a:prstGeom>
          <a:noFill/>
        </p:spPr>
        <p:txBody>
          <a:bodyPr wrap="square" rtlCol="0">
            <a:spAutoFit/>
          </a:bodyPr>
          <a:lstStyle/>
          <a:p>
            <a:pPr marL="285750" lvl="8" indent="-285750">
              <a:buFont typeface="Arial" panose="020B0604020202020204" pitchFamily="34" charset="0"/>
              <a:buChar char="•"/>
            </a:pPr>
            <a:r>
              <a:rPr lang="en-US" dirty="0"/>
              <a:t>Merging all 15 csv files (</a:t>
            </a:r>
            <a:r>
              <a:rPr lang="en-US" b="1" dirty="0"/>
              <a:t>UNSTACKED</a:t>
            </a:r>
            <a:r>
              <a:rPr lang="en-US" dirty="0"/>
              <a:t> )and renaming column header for the purpose of merging </a:t>
            </a:r>
          </a:p>
          <a:p>
            <a:endParaRPr lang="en-US" dirty="0"/>
          </a:p>
          <a:p>
            <a:pPr lvl="8"/>
            <a:r>
              <a:rPr lang="en-US" dirty="0"/>
              <a:t>	unstacked = NULL</a:t>
            </a:r>
          </a:p>
          <a:p>
            <a:pPr lvl="8"/>
            <a:r>
              <a:rPr lang="en-US" dirty="0"/>
              <a:t>	counter &lt;- 1</a:t>
            </a:r>
          </a:p>
          <a:p>
            <a:pPr lvl="8"/>
            <a:r>
              <a:rPr lang="en-US" dirty="0"/>
              <a:t>	for (i in timeframe){ </a:t>
            </a:r>
          </a:p>
          <a:p>
            <a:pPr lvl="8"/>
            <a:r>
              <a:rPr lang="en-US" dirty="0"/>
              <a:t>	     unstacked_ &lt;- data.frame(read.csv(paste("quarter_",i,".csv"), header = TRUE))  </a:t>
            </a:r>
          </a:p>
          <a:p>
            <a:pPr lvl="8"/>
            <a:r>
              <a:rPr lang="en-US" dirty="0"/>
              <a:t>	     quarter_row&lt;-replicate(nrow(unstacked_),i) </a:t>
            </a:r>
          </a:p>
          <a:p>
            <a:pPr lvl="8"/>
            <a:r>
              <a:rPr lang="en-US" dirty="0"/>
              <a:t>	     unstacked_$quarter &lt;- as.Date(quarter_row,"%Y%m%d")  </a:t>
            </a:r>
          </a:p>
          <a:p>
            <a:pPr lvl="8"/>
            <a:r>
              <a:rPr lang="en-US" dirty="0"/>
              <a:t>	     colnames(unstacked_) &lt;- c('SNo', 'Rank','Company', 'Location', 'Assets', 'Quarter') </a:t>
            </a:r>
          </a:p>
          <a:p>
            <a:pPr lvl="8"/>
            <a:r>
              <a:rPr lang="en-US" dirty="0"/>
              <a:t>	</a:t>
            </a:r>
          </a:p>
          <a:p>
            <a:pPr lvl="8"/>
            <a:r>
              <a:rPr lang="en-US" dirty="0"/>
              <a:t>	     if (counter == 1){</a:t>
            </a:r>
          </a:p>
          <a:p>
            <a:pPr lvl="8"/>
            <a:r>
              <a:rPr lang="en-US" dirty="0"/>
              <a:t>		unstacked &lt;- unstacked_</a:t>
            </a:r>
          </a:p>
          <a:p>
            <a:pPr lvl="8"/>
            <a:r>
              <a:rPr lang="en-US" dirty="0"/>
              <a:t>		counter &lt;- 2  </a:t>
            </a:r>
          </a:p>
          <a:p>
            <a:pPr lvl="8"/>
            <a:r>
              <a:rPr lang="en-US" dirty="0"/>
              <a:t>	     }    else{    </a:t>
            </a:r>
          </a:p>
          <a:p>
            <a:pPr lvl="8"/>
            <a:r>
              <a:rPr lang="en-US" dirty="0"/>
              <a:t>		unstacked &lt;- merge(unstacked,unstacked_, by="Company“ , all.unstacked 		=TRUE , all.unstacked_= TRUE) </a:t>
            </a:r>
          </a:p>
          <a:p>
            <a:pPr lvl="8"/>
            <a:r>
              <a:rPr lang="en-US" dirty="0"/>
              <a:t>	     }</a:t>
            </a:r>
          </a:p>
          <a:p>
            <a:pPr lvl="8"/>
            <a:r>
              <a:rPr lang="en-US" dirty="0"/>
              <a:t>	}</a:t>
            </a:r>
          </a:p>
        </p:txBody>
      </p:sp>
    </p:spTree>
    <p:extLst>
      <p:ext uri="{BB962C8B-B14F-4D97-AF65-F5344CB8AC3E}">
        <p14:creationId xmlns:p14="http://schemas.microsoft.com/office/powerpoint/2010/main" val="4199078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9" name="Shape 458"/>
          <p:cNvSpPr txBox="1">
            <a:spLocks/>
          </p:cNvSpPr>
          <p:nvPr/>
        </p:nvSpPr>
        <p:spPr>
          <a:xfrm>
            <a:off x="1047750" y="0"/>
            <a:ext cx="6996600" cy="7158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dirty="0"/>
              <a:t>Step 3:</a:t>
            </a:r>
          </a:p>
        </p:txBody>
      </p:sp>
      <p:sp>
        <p:nvSpPr>
          <p:cNvPr id="10" name="Shape 459"/>
          <p:cNvSpPr txBox="1"/>
          <p:nvPr/>
        </p:nvSpPr>
        <p:spPr>
          <a:xfrm>
            <a:off x="810925" y="642225"/>
            <a:ext cx="7522200" cy="826499"/>
          </a:xfrm>
          <a:prstGeom prst="rect">
            <a:avLst/>
          </a:prstGeom>
          <a:noFill/>
          <a:ln>
            <a:noFill/>
          </a:ln>
        </p:spPr>
        <p:txBody>
          <a:bodyPr lIns="91425" tIns="91425" rIns="91425" bIns="91425" anchor="t" anchorCtr="0">
            <a:noAutofit/>
          </a:bodyPr>
          <a:lstStyle/>
          <a:p>
            <a:r>
              <a:rPr lang="en-US" dirty="0"/>
              <a:t>Importing the csv file (which has stacked data) as a “text” file in Tableau for the purpose of analysis</a:t>
            </a:r>
          </a:p>
        </p:txBody>
      </p:sp>
      <p:pic>
        <p:nvPicPr>
          <p:cNvPr id="3" name="Picture 2"/>
          <p:cNvPicPr>
            <a:picLocks noChangeAspect="1"/>
          </p:cNvPicPr>
          <p:nvPr/>
        </p:nvPicPr>
        <p:blipFill>
          <a:blip r:embed="rId3"/>
          <a:stretch>
            <a:fillRect/>
          </a:stretch>
        </p:blipFill>
        <p:spPr>
          <a:xfrm>
            <a:off x="2038350" y="1104900"/>
            <a:ext cx="5067300" cy="2933700"/>
          </a:xfrm>
          <a:prstGeom prst="rect">
            <a:avLst/>
          </a:prstGeom>
        </p:spPr>
      </p:pic>
      <p:sp>
        <p:nvSpPr>
          <p:cNvPr id="4" name="Rectangle 3"/>
          <p:cNvSpPr/>
          <p:nvPr/>
        </p:nvSpPr>
        <p:spPr>
          <a:xfrm>
            <a:off x="2254103" y="2892056"/>
            <a:ext cx="1424763" cy="265814"/>
          </a:xfrm>
          <a:prstGeom prst="rect">
            <a:avLst/>
          </a:prstGeom>
          <a:noFill/>
          <a:ln>
            <a:solidFill>
              <a:srgbClr val="FF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4580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Shape 643"/>
          <p:cNvSpPr txBox="1">
            <a:spLocks noGrp="1"/>
          </p:cNvSpPr>
          <p:nvPr>
            <p:ph type="ctrTitle" idx="4294967295"/>
          </p:nvPr>
        </p:nvSpPr>
        <p:spPr>
          <a:xfrm>
            <a:off x="685800" y="2726342"/>
            <a:ext cx="7772400" cy="1159799"/>
          </a:xfrm>
          <a:prstGeom prst="rect">
            <a:avLst/>
          </a:prstGeom>
        </p:spPr>
        <p:txBody>
          <a:bodyPr lIns="91425" tIns="91425" rIns="91425" bIns="91425" anchor="b" anchorCtr="0">
            <a:noAutofit/>
          </a:bodyPr>
          <a:lstStyle/>
          <a:p>
            <a:pPr lvl="0" algn="ctr" rtl="0">
              <a:spcBef>
                <a:spcPts val="0"/>
              </a:spcBef>
              <a:buNone/>
            </a:pPr>
            <a:r>
              <a:rPr lang="en" sz="10000" dirty="0">
                <a:solidFill>
                  <a:srgbClr val="FFFFFF"/>
                </a:solidFill>
              </a:rPr>
              <a:t>Dashboards</a:t>
            </a:r>
          </a:p>
        </p:txBody>
      </p:sp>
    </p:spTree>
    <p:extLst>
      <p:ext uri="{BB962C8B-B14F-4D97-AF65-F5344CB8AC3E}">
        <p14:creationId xmlns:p14="http://schemas.microsoft.com/office/powerpoint/2010/main" val="1186899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TotalTime>
  <Words>1467</Words>
  <Application>Microsoft Macintosh PowerPoint</Application>
  <PresentationFormat>On-screen Show (16:9)</PresentationFormat>
  <Paragraphs>200</Paragraphs>
  <Slides>43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Apple Chancery</vt:lpstr>
      <vt:lpstr>Calibri</vt:lpstr>
      <vt:lpstr>Oswald</vt:lpstr>
      <vt:lpstr>Source Sans Pro</vt:lpstr>
      <vt:lpstr>Arial</vt:lpstr>
      <vt:lpstr>Quince template</vt:lpstr>
      <vt:lpstr>Exploratory Data Analysis</vt:lpstr>
      <vt:lpstr>Team 4</vt:lpstr>
      <vt:lpstr>PowerPoint Presentation</vt:lpstr>
      <vt:lpstr>Analysis of Bank Filings Data</vt:lpstr>
      <vt:lpstr>Step1:</vt:lpstr>
      <vt:lpstr>PowerPoint Presentation</vt:lpstr>
      <vt:lpstr>PowerPoint Presentation</vt:lpstr>
      <vt:lpstr>PowerPoint Presentation</vt:lpstr>
      <vt:lpstr>Dashboards</vt:lpstr>
      <vt:lpstr> All banks on the US Map using location information</vt:lpstr>
      <vt:lpstr>1.a: Histogram describing the banks by value </vt:lpstr>
      <vt:lpstr>1.b: Pie Chart describing the banks by value </vt:lpstr>
      <vt:lpstr>2: Tree Map by State </vt:lpstr>
      <vt:lpstr>3.1: Ranking the top 10 banks </vt:lpstr>
      <vt:lpstr>3.2: Ranking the bottom 10 banks </vt:lpstr>
      <vt:lpstr> 4:  Trend Charts - per company  </vt:lpstr>
      <vt:lpstr> 5: Comparing companies using Trend Charts  </vt:lpstr>
      <vt:lpstr>6: Pivot table- total asset by state, quarter  </vt:lpstr>
      <vt:lpstr>Data scraping</vt:lpstr>
      <vt:lpstr> 1:  Very Unclean Data  </vt:lpstr>
      <vt:lpstr>Step1:</vt:lpstr>
      <vt:lpstr>Step3:</vt:lpstr>
      <vt:lpstr>Step 5:</vt:lpstr>
      <vt:lpstr>Step 7:</vt:lpstr>
      <vt:lpstr>Step 9:</vt:lpstr>
      <vt:lpstr>PowerPoint Presentation</vt:lpstr>
      <vt:lpstr>Step 12:</vt:lpstr>
      <vt:lpstr> 2:  Semi Clean And Structured  </vt:lpstr>
      <vt:lpstr>Step 13:</vt:lpstr>
      <vt:lpstr> 3:  Clean, structured and beautiful data  </vt:lpstr>
      <vt:lpstr>     Analysis of Banking Organization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79</cp:revision>
  <cp:lastPrinted>2016-10-15T02:53:07Z</cp:lastPrinted>
  <dcterms:modified xsi:type="dcterms:W3CDTF">2016-10-15T02:54:10Z</dcterms:modified>
</cp:coreProperties>
</file>